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1.xml" ContentType="application/vnd.openxmlformats-officedocument.presentationml.tags+xml"/>
  <Override PartName="/ppt/notesSlides/notesSlide33.xml" ContentType="application/vnd.openxmlformats-officedocument.presentationml.notesSlide+xml"/>
  <Override PartName="/ppt/tags/tag2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358" r:id="rId5"/>
    <p:sldId id="359" r:id="rId6"/>
    <p:sldId id="318" r:id="rId7"/>
    <p:sldId id="360" r:id="rId8"/>
    <p:sldId id="295" r:id="rId9"/>
    <p:sldId id="368" r:id="rId10"/>
    <p:sldId id="369" r:id="rId11"/>
    <p:sldId id="391" r:id="rId12"/>
    <p:sldId id="261" r:id="rId13"/>
    <p:sldId id="319" r:id="rId14"/>
    <p:sldId id="329" r:id="rId15"/>
    <p:sldId id="390" r:id="rId16"/>
    <p:sldId id="353" r:id="rId17"/>
    <p:sldId id="374" r:id="rId18"/>
    <p:sldId id="361" r:id="rId19"/>
    <p:sldId id="375" r:id="rId20"/>
    <p:sldId id="362" r:id="rId21"/>
    <p:sldId id="376" r:id="rId22"/>
    <p:sldId id="363" r:id="rId23"/>
    <p:sldId id="377" r:id="rId24"/>
    <p:sldId id="365" r:id="rId25"/>
    <p:sldId id="364" r:id="rId26"/>
    <p:sldId id="379" r:id="rId27"/>
    <p:sldId id="366" r:id="rId28"/>
    <p:sldId id="367" r:id="rId29"/>
    <p:sldId id="380" r:id="rId30"/>
    <p:sldId id="381" r:id="rId31"/>
    <p:sldId id="382" r:id="rId32"/>
    <p:sldId id="320" r:id="rId33"/>
    <p:sldId id="383" r:id="rId34"/>
    <p:sldId id="384" r:id="rId35"/>
    <p:sldId id="385" r:id="rId36"/>
    <p:sldId id="388" r:id="rId37"/>
    <p:sldId id="372" r:id="rId38"/>
    <p:sldId id="387" r:id="rId39"/>
    <p:sldId id="373" r:id="rId40"/>
    <p:sldId id="389" r:id="rId41"/>
    <p:sldId id="370" r:id="rId42"/>
    <p:sldId id="386" r:id="rId43"/>
    <p:sldId id="371" r:id="rId44"/>
    <p:sldId id="378" r:id="rId45"/>
    <p:sldId id="263" r:id="rId46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6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59"/>
    <p:restoredTop sz="75223"/>
  </p:normalViewPr>
  <p:slideViewPr>
    <p:cSldViewPr>
      <p:cViewPr varScale="1">
        <p:scale>
          <a:sx n="114" d="100"/>
          <a:sy n="114" d="100"/>
        </p:scale>
        <p:origin x="1360" y="176"/>
      </p:cViewPr>
      <p:guideLst>
        <p:guide orient="horz" pos="1620"/>
        <p:guide pos="286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4T11:56:19.636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21BBE2-2C30-A846-9D67-28ECC177E942}" type="datetimeFigureOut">
              <a:rPr kumimoji="1" lang="zh-CN" altLang="en-US" smtClean="0"/>
              <a:t>2020/1/4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E37BD7-734C-374F-A69E-C8C85ABE5B3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5187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5795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97679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7217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0707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68688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8202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05771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3422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8588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36256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21971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01752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52499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用的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Content-Type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应该是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multipart/form-data</a:t>
            </a:r>
          </a:p>
          <a:p>
            <a:endParaRPr kumimoji="1" lang="en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解析之后发现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Content-Type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实际用的是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text/plain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但是这么输入依然报相同错误。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多次试验之后发现，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Content-Type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无论选择什么，都会报错。使用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postman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删除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Content-Type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就行了，其会自动帮忙解决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问题。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05934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48157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40147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测试环境：阿里云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ECS 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核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2GRAM 1mbps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上行带宽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05989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1377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85507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57104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3197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29736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400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2966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日期和开始时间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09308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日期和开始时间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05462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70984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13063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0855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98053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持简单的安全测试；久层框架 格式化字符串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66857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React </a:t>
            </a:r>
            <a:r>
              <a:rPr kumimoji="1" lang="zh-CN" altLang="en-US" dirty="0"/>
              <a:t>将</a:t>
            </a:r>
            <a:r>
              <a:rPr lang="zh-CN" altLang="en-US" dirty="0"/>
              <a:t>所有的用户输入进行</a:t>
            </a:r>
            <a:r>
              <a:rPr lang="en-US" altLang="zh-CN" dirty="0"/>
              <a:t>HTML</a:t>
            </a:r>
            <a:r>
              <a:rPr lang="zh-CN" altLang="en-US" dirty="0"/>
              <a:t>实体编码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7981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前端</a:t>
            </a:r>
            <a:r>
              <a:rPr kumimoji="1" lang="en-US" altLang="zh-CN" dirty="0"/>
              <a:t>react router </a:t>
            </a:r>
            <a:r>
              <a:rPr kumimoji="1" lang="zh-CN" altLang="en-US" dirty="0"/>
              <a:t>请求拦截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20429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18207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8248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爬虫，</a:t>
            </a:r>
            <a:r>
              <a:rPr kumimoji="1" lang="en-US" altLang="zh-CN" dirty="0"/>
              <a:t>csv</a:t>
            </a:r>
            <a:r>
              <a:rPr kumimoji="1" lang="zh-CN" altLang="en-US" dirty="0"/>
              <a:t>转</a:t>
            </a:r>
            <a:r>
              <a:rPr kumimoji="1" lang="en-US" altLang="zh-CN" dirty="0"/>
              <a:t>json</a:t>
            </a:r>
            <a:r>
              <a:rPr kumimoji="1" lang="zh-CN" altLang="en-US" dirty="0"/>
              <a:t>格式，</a:t>
            </a:r>
            <a:r>
              <a:rPr kumimoji="1" lang="en-US" altLang="zh-CN" dirty="0"/>
              <a:t>csv</a:t>
            </a:r>
            <a:r>
              <a:rPr kumimoji="1" lang="zh-CN" altLang="en-US" dirty="0"/>
              <a:t>转</a:t>
            </a:r>
            <a:r>
              <a:rPr kumimoji="1" lang="en-US" altLang="zh-CN" dirty="0"/>
              <a:t>md</a:t>
            </a:r>
            <a:r>
              <a:rPr kumimoji="1" lang="zh-CN" altLang="en-US" dirty="0"/>
              <a:t>格式可以供直接测试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爬虫，</a:t>
            </a:r>
            <a:r>
              <a:rPr kumimoji="1" lang="en-US" altLang="zh-CN" dirty="0"/>
              <a:t>csv</a:t>
            </a:r>
            <a:r>
              <a:rPr kumimoji="1" lang="zh-CN" altLang="en-US" dirty="0"/>
              <a:t>转</a:t>
            </a:r>
            <a:r>
              <a:rPr kumimoji="1" lang="en-US" altLang="zh-CN" dirty="0"/>
              <a:t>json</a:t>
            </a:r>
            <a:r>
              <a:rPr kumimoji="1" lang="zh-CN" altLang="en-US" dirty="0"/>
              <a:t>格式，</a:t>
            </a:r>
            <a:r>
              <a:rPr kumimoji="1" lang="en-US" altLang="zh-CN" dirty="0"/>
              <a:t>csv</a:t>
            </a:r>
            <a:r>
              <a:rPr kumimoji="1" lang="zh-CN" altLang="en-US" dirty="0"/>
              <a:t>转</a:t>
            </a:r>
            <a:r>
              <a:rPr kumimoji="1" lang="en-US" altLang="zh-CN" dirty="0"/>
              <a:t>md</a:t>
            </a:r>
            <a:r>
              <a:rPr kumimoji="1" lang="zh-CN" altLang="en-US" dirty="0"/>
              <a:t>格式可以供直接测试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5293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爬虫，</a:t>
            </a:r>
            <a:r>
              <a:rPr kumimoji="1" lang="en-US" altLang="zh-CN" dirty="0"/>
              <a:t>csv</a:t>
            </a:r>
            <a:r>
              <a:rPr kumimoji="1" lang="zh-CN" altLang="en-US" dirty="0"/>
              <a:t>转</a:t>
            </a:r>
            <a:r>
              <a:rPr kumimoji="1" lang="en-US" altLang="zh-CN" dirty="0"/>
              <a:t>json</a:t>
            </a:r>
            <a:r>
              <a:rPr kumimoji="1" lang="zh-CN" altLang="en-US" dirty="0"/>
              <a:t>格式，</a:t>
            </a:r>
            <a:r>
              <a:rPr kumimoji="1" lang="en-US" altLang="zh-CN" dirty="0"/>
              <a:t>csv</a:t>
            </a:r>
            <a:r>
              <a:rPr kumimoji="1" lang="zh-CN" altLang="en-US" dirty="0"/>
              <a:t>转</a:t>
            </a:r>
            <a:r>
              <a:rPr kumimoji="1" lang="en-US" altLang="zh-CN" dirty="0"/>
              <a:t>md</a:t>
            </a:r>
            <a:r>
              <a:rPr kumimoji="1" lang="zh-CN" altLang="en-US" dirty="0"/>
              <a:t>格式可以供直接测试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0622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2240D-2068-4FB5-AD42-F713AFECC25A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15F-03C4-4C5E-BD25-1E3F580E02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2240D-2068-4FB5-AD42-F713AFECC25A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15F-03C4-4C5E-BD25-1E3F580E02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2240D-2068-4FB5-AD42-F713AFECC25A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15F-03C4-4C5E-BD25-1E3F580E02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2240D-2068-4FB5-AD42-F713AFECC25A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15F-03C4-4C5E-BD25-1E3F580E02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2240D-2068-4FB5-AD42-F713AFECC25A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15F-03C4-4C5E-BD25-1E3F580E02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2240D-2068-4FB5-AD42-F713AFECC25A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15F-03C4-4C5E-BD25-1E3F580E02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2240D-2068-4FB5-AD42-F713AFECC25A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15F-03C4-4C5E-BD25-1E3F580E02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2240D-2068-4FB5-AD42-F713AFECC25A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15F-03C4-4C5E-BD25-1E3F580E02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2240D-2068-4FB5-AD42-F713AFECC25A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15F-03C4-4C5E-BD25-1E3F580E02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2240D-2068-4FB5-AD42-F713AFECC25A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15F-03C4-4C5E-BD25-1E3F580E02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2240D-2068-4FB5-AD42-F713AFECC25A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15F-03C4-4C5E-BD25-1E3F580E02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2240D-2068-4FB5-AD42-F713AFECC25A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ED15F-03C4-4C5E-BD25-1E3F580E02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744673725@qq.com" TargetMode="External"/><Relationship Id="rId5" Type="http://schemas.openxmlformats.org/officeDocument/2006/relationships/hyperlink" Target="http://www.ecnuonion.club/" TargetMode="Externa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hyperlink" Target="http://ecnuonion.club/%E5%BD%95%E5%B1%8F%EF%BC%88%E7%AE%A1%E7%90%86%E5%91%98%EF%BC%89.mp4?e=1603942160&amp;token=SStPJbNpriAFEzb0LvB1ooO7X__CB5xpwt8cE8UE:D1lNrp8BfImYx_L3pngRcwy9_Xw=" TargetMode="Externa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slide" Target="slide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5.xml"/><Relationship Id="rId5" Type="http://schemas.openxmlformats.org/officeDocument/2006/relationships/slide" Target="slide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0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32.png"/><Relationship Id="rId4" Type="http://schemas.openxmlformats.org/officeDocument/2006/relationships/slide" Target="slide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5" Type="http://schemas.openxmlformats.org/officeDocument/2006/relationships/image" Target="../media/image33.png"/><Relationship Id="rId4" Type="http://schemas.openxmlformats.org/officeDocument/2006/relationships/slide" Target="slide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1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4653" y="940762"/>
            <a:ext cx="81953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accent2"/>
                </a:solidFill>
                <a:latin typeface="Calibri" panose="020F0502020204030204" charset="0"/>
                <a:ea typeface="Adobe 黑体 Std R" pitchFamily="34" charset="-122"/>
                <a:cs typeface="Calibri" panose="020F0502020204030204" charset="0"/>
              </a:rPr>
              <a:t>Meet</a:t>
            </a:r>
            <a:r>
              <a:rPr lang="zh-CN" altLang="en-US" sz="4400" dirty="0">
                <a:solidFill>
                  <a:schemeClr val="accent2"/>
                </a:solidFill>
                <a:latin typeface="Calibri" panose="020F0502020204030204" charset="0"/>
                <a:ea typeface="Adobe 黑体 Std R" pitchFamily="34" charset="-122"/>
                <a:cs typeface="Calibri" panose="020F0502020204030204" charset="0"/>
              </a:rPr>
              <a:t> </a:t>
            </a:r>
            <a:r>
              <a:rPr lang="en-US" altLang="zh-CN" sz="4400" dirty="0">
                <a:solidFill>
                  <a:schemeClr val="accent2"/>
                </a:solidFill>
                <a:latin typeface="Calibri" panose="020F0502020204030204" charset="0"/>
                <a:ea typeface="Adobe 黑体 Std R" pitchFamily="34" charset="-122"/>
                <a:cs typeface="Calibri" panose="020F0502020204030204" charset="0"/>
              </a:rPr>
              <a:t>Here</a:t>
            </a:r>
            <a:r>
              <a:rPr lang="zh-CN" altLang="en-US" sz="4400" dirty="0">
                <a:solidFill>
                  <a:schemeClr val="accent2"/>
                </a:solidFill>
                <a:latin typeface="Calibri" panose="020F0502020204030204" charset="0"/>
                <a:ea typeface="Adobe 黑体 Std R" pitchFamily="34" charset="-122"/>
                <a:cs typeface="Calibri" panose="020F0502020204030204" charset="0"/>
              </a:rPr>
              <a:t>汇报展示</a:t>
            </a:r>
            <a:endParaRPr lang="zh-CN" altLang="en-US" sz="3200" dirty="0">
              <a:solidFill>
                <a:schemeClr val="accent2"/>
              </a:solidFill>
              <a:latin typeface="Calibri" panose="020F0502020204030204" charset="0"/>
              <a:ea typeface="Adobe 黑体 Std R" pitchFamily="34" charset="-122"/>
              <a:cs typeface="Calibri" panose="020F050202020403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0420" y="3248660"/>
            <a:ext cx="4759692" cy="830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700" dirty="0">
                <a:solidFill>
                  <a:schemeClr val="tx1">
                    <a:lumMod val="75000"/>
                  </a:schemeClr>
                </a:solidFill>
                <a:latin typeface="Adobe 黑体 Std R" pitchFamily="34" charset="-122"/>
                <a:ea typeface="Adobe 黑体 Std R" pitchFamily="34" charset="-122"/>
              </a:rPr>
              <a:t>软件测试与验证</a:t>
            </a:r>
            <a:endParaRPr lang="en-US" altLang="zh-CN" sz="1700" dirty="0">
              <a:solidFill>
                <a:schemeClr val="tx1">
                  <a:lumMod val="75000"/>
                </a:schemeClr>
              </a:solidFill>
              <a:latin typeface="Adobe 黑体 Std R" pitchFamily="34" charset="-122"/>
              <a:ea typeface="Adobe 黑体 Std R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700" dirty="0">
                <a:solidFill>
                  <a:schemeClr val="tx1">
                    <a:lumMod val="75000"/>
                  </a:schemeClr>
                </a:solidFill>
                <a:latin typeface="Adobe 黑体 Std R" pitchFamily="34" charset="-122"/>
                <a:ea typeface="Adobe 黑体 Std R" pitchFamily="34" charset="-122"/>
              </a:rPr>
              <a:t>成    员：彭  锋、钟天景、兰于权、莫锦波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91"/>
    </mc:Choice>
    <mc:Fallback xmlns="">
      <p:transition spd="slow" advTm="849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37"/>
          <p:cNvGrpSpPr/>
          <p:nvPr/>
        </p:nvGrpSpPr>
        <p:grpSpPr>
          <a:xfrm>
            <a:off x="291811" y="219851"/>
            <a:ext cx="817485" cy="847757"/>
            <a:chOff x="4812704" y="1362746"/>
            <a:chExt cx="1286056" cy="1333680"/>
          </a:xfrm>
        </p:grpSpPr>
        <p:sp>
          <p:nvSpPr>
            <p:cNvPr id="14" name="Teardrop 31"/>
            <p:cNvSpPr/>
            <p:nvPr/>
          </p:nvSpPr>
          <p:spPr>
            <a:xfrm>
              <a:off x="4812704" y="1410371"/>
              <a:ext cx="1286056" cy="1286055"/>
            </a:xfrm>
            <a:prstGeom prst="teardrop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15" name="Teardrop 7"/>
            <p:cNvSpPr/>
            <p:nvPr/>
          </p:nvSpPr>
          <p:spPr>
            <a:xfrm>
              <a:off x="4812704" y="1362746"/>
              <a:ext cx="1286056" cy="1286055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Rectangle 17"/>
          <p:cNvSpPr/>
          <p:nvPr/>
        </p:nvSpPr>
        <p:spPr>
          <a:xfrm>
            <a:off x="1340505" y="505594"/>
            <a:ext cx="484587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2000" b="1" dirty="0">
                <a:solidFill>
                  <a:schemeClr val="accent3"/>
                </a:solidFill>
                <a:latin typeface="Adobe 黑体 Std R" pitchFamily="34" charset="-122"/>
                <a:ea typeface="Adobe 黑体 Std R" pitchFamily="34" charset="-122"/>
              </a:rPr>
              <a:t>需求与设计：测试技术栈</a:t>
            </a:r>
            <a:r>
              <a:rPr lang="zh-CN" altLang="en-US" sz="2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Adobe 黑体 Std R" pitchFamily="34" charset="-122"/>
                <a:ea typeface="Adobe 黑体 Std R" pitchFamily="34" charset="-122"/>
              </a:rPr>
              <a:t>分类、搜索与推荐</a:t>
            </a:r>
          </a:p>
        </p:txBody>
      </p:sp>
      <p:pic>
        <p:nvPicPr>
          <p:cNvPr id="9" name="Picture 2" descr="C:\Users\Lenovo\Desktop\问卷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3859"/>
            <a:ext cx="552623" cy="67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07504" y="1233944"/>
            <a:ext cx="4572000" cy="46487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Calibri" panose="020F0502020204030204" charset="0"/>
                <a:ea typeface="Adobe 黑体 Std R" pitchFamily="34" charset="-122"/>
                <a:cs typeface="Calibri" panose="020F0502020204030204" charset="0"/>
                <a:sym typeface="+mn-ea"/>
              </a:rPr>
              <a:t>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087070B-853A-8B49-B916-DE8603360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904" y="1816100"/>
            <a:ext cx="85852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9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75"/>
    </mc:Choice>
    <mc:Fallback xmlns="">
      <p:transition spd="slow" advTm="268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6"/>
          <p:cNvGrpSpPr/>
          <p:nvPr/>
        </p:nvGrpSpPr>
        <p:grpSpPr>
          <a:xfrm>
            <a:off x="202723" y="107194"/>
            <a:ext cx="792089" cy="792088"/>
            <a:chOff x="4784130" y="2985330"/>
            <a:chExt cx="1314631" cy="1314630"/>
          </a:xfrm>
        </p:grpSpPr>
        <p:sp>
          <p:nvSpPr>
            <p:cNvPr id="8" name="Teardrop 33"/>
            <p:cNvSpPr/>
            <p:nvPr/>
          </p:nvSpPr>
          <p:spPr>
            <a:xfrm rot="5400000">
              <a:off x="4784130" y="2985330"/>
              <a:ext cx="1286055" cy="1286056"/>
            </a:xfrm>
            <a:prstGeom prst="teardrop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9"/>
            <p:cNvSpPr/>
            <p:nvPr/>
          </p:nvSpPr>
          <p:spPr>
            <a:xfrm rot="5400000">
              <a:off x="4812705" y="3013905"/>
              <a:ext cx="1286055" cy="1286056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23"/>
          <p:cNvSpPr/>
          <p:nvPr/>
        </p:nvSpPr>
        <p:spPr>
          <a:xfrm>
            <a:off x="1403648" y="494630"/>
            <a:ext cx="1282402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2000" b="1" dirty="0">
                <a:solidFill>
                  <a:schemeClr val="accent4"/>
                </a:solidFill>
                <a:latin typeface="Adobe 黑体 Std R" pitchFamily="34" charset="-122"/>
                <a:ea typeface="Adobe 黑体 Std R" pitchFamily="34" charset="-122"/>
              </a:rPr>
              <a:t>项目成果：</a:t>
            </a:r>
          </a:p>
        </p:txBody>
      </p:sp>
      <p:pic>
        <p:nvPicPr>
          <p:cNvPr id="4" name="Picture 5" descr="C:\Users\Lenovo\Desktop\图片1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61" y="328638"/>
            <a:ext cx="596815" cy="34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3154E08-E6C0-7945-B88E-BA43ACE22C2C}"/>
              </a:ext>
            </a:extLst>
          </p:cNvPr>
          <p:cNvSpPr txBox="1"/>
          <p:nvPr/>
        </p:nvSpPr>
        <p:spPr>
          <a:xfrm>
            <a:off x="827584" y="1491630"/>
            <a:ext cx="482453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网址：</a:t>
            </a:r>
            <a:r>
              <a:rPr kumimoji="1" lang="en-US" altLang="zh-CN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www.ecnuonion.club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部署服务器：阿里云轻量应用服务器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配置：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核</a:t>
            </a:r>
            <a:r>
              <a:rPr kumimoji="1" lang="en-US" altLang="zh-CN" dirty="0"/>
              <a:t>2G</a:t>
            </a:r>
            <a:r>
              <a:rPr kumimoji="1" lang="zh-CN" altLang="en-US" dirty="0"/>
              <a:t>，峰值带宽</a:t>
            </a:r>
            <a:r>
              <a:rPr kumimoji="1" lang="en-US" altLang="zh-CN" dirty="0"/>
              <a:t>5M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体验账号：</a:t>
            </a:r>
            <a:endParaRPr kumimoji="1" lang="en-US" altLang="zh-CN" dirty="0"/>
          </a:p>
          <a:p>
            <a:r>
              <a:rPr kumimoji="1" lang="en-US" altLang="zh-CN" dirty="0"/>
              <a:t>1.</a:t>
            </a:r>
            <a:r>
              <a:rPr kumimoji="1" lang="zh-CN" altLang="en-US" dirty="0"/>
              <a:t>自行注册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使用以下账号登录</a:t>
            </a:r>
            <a:endParaRPr kumimoji="1" lang="en-US" altLang="zh-CN" dirty="0"/>
          </a:p>
          <a:p>
            <a:r>
              <a:rPr kumimoji="1" lang="zh-CN" altLang="en-US" u="sng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邮箱：</a:t>
            </a:r>
            <a:r>
              <a:rPr lang="en" altLang="zh-CN" u="sng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744673725@qq.com</a:t>
            </a:r>
            <a:endParaRPr lang="en" altLang="zh-CN" u="sng" dirty="0"/>
          </a:p>
          <a:p>
            <a:r>
              <a:rPr kumimoji="1" lang="zh-CN" altLang="en" u="sng" dirty="0"/>
              <a:t>密码</a:t>
            </a:r>
            <a:r>
              <a:rPr kumimoji="1" lang="zh-CN" altLang="en-US" u="sng" dirty="0"/>
              <a:t>：</a:t>
            </a:r>
            <a:r>
              <a:rPr kumimoji="1" lang="en-US" altLang="zh-CN" u="sng" dirty="0"/>
              <a:t>12345a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2321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16"/>
    </mc:Choice>
    <mc:Fallback xmlns="">
      <p:transition spd="slow" advTm="3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6"/>
          <p:cNvGrpSpPr/>
          <p:nvPr/>
        </p:nvGrpSpPr>
        <p:grpSpPr>
          <a:xfrm>
            <a:off x="202723" y="107194"/>
            <a:ext cx="792089" cy="792088"/>
            <a:chOff x="4784130" y="2985330"/>
            <a:chExt cx="1314631" cy="1314630"/>
          </a:xfrm>
        </p:grpSpPr>
        <p:sp>
          <p:nvSpPr>
            <p:cNvPr id="8" name="Teardrop 33"/>
            <p:cNvSpPr/>
            <p:nvPr/>
          </p:nvSpPr>
          <p:spPr>
            <a:xfrm rot="5400000">
              <a:off x="4784130" y="2985330"/>
              <a:ext cx="1286055" cy="1286056"/>
            </a:xfrm>
            <a:prstGeom prst="teardrop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9"/>
            <p:cNvSpPr/>
            <p:nvPr/>
          </p:nvSpPr>
          <p:spPr>
            <a:xfrm rot="5400000">
              <a:off x="4812705" y="3013905"/>
              <a:ext cx="1286055" cy="1286056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23"/>
          <p:cNvSpPr/>
          <p:nvPr/>
        </p:nvSpPr>
        <p:spPr>
          <a:xfrm>
            <a:off x="1403648" y="494630"/>
            <a:ext cx="4881144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2000" b="1" dirty="0">
                <a:solidFill>
                  <a:schemeClr val="accent4"/>
                </a:solidFill>
                <a:latin typeface="Adobe 黑体 Std R" pitchFamily="34" charset="-122"/>
                <a:ea typeface="Adobe 黑体 Std R" pitchFamily="34" charset="-122"/>
              </a:rPr>
              <a:t>项目成果：部分功能展示（点击图片播放）</a:t>
            </a:r>
          </a:p>
        </p:txBody>
      </p:sp>
      <p:pic>
        <p:nvPicPr>
          <p:cNvPr id="4" name="Picture 5" descr="C:\Users\Lenovo\Desktop\图片1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61" y="328638"/>
            <a:ext cx="596815" cy="34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hlinkClick r:id="rId5"/>
            <a:extLst>
              <a:ext uri="{FF2B5EF4-FFF2-40B4-BE49-F238E27FC236}">
                <a16:creationId xmlns:a16="http://schemas.microsoft.com/office/drawing/2014/main" id="{449DA900-268E-C34E-92F2-7799C5E32C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99371"/>
            <a:ext cx="9144000" cy="403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80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16"/>
    </mc:Choice>
    <mc:Fallback xmlns="">
      <p:transition spd="slow" advTm="3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1475656" y="495716"/>
            <a:ext cx="512961" cy="307777"/>
          </a:xfrm>
          <a:prstGeom prst="rect">
            <a:avLst/>
          </a:prstGeom>
          <a:ln>
            <a:noFill/>
          </a:ln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测试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611560" y="1237466"/>
            <a:ext cx="8444230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B0F0"/>
                </a:solidFill>
                <a:latin typeface="Calibri" panose="020F0502020204030204" charset="0"/>
                <a:ea typeface="Adobe 黑体 Std R" pitchFamily="34" charset="-122"/>
                <a:cs typeface="Calibri" panose="020F0502020204030204" charset="0"/>
              </a:rPr>
              <a:t>单元测试 </a:t>
            </a:r>
            <a:endParaRPr lang="en-US" altLang="zh-CN" sz="2400" dirty="0">
              <a:solidFill>
                <a:srgbClr val="00B0F0"/>
              </a:solidFill>
              <a:latin typeface="Calibri" panose="020F0502020204030204" charset="0"/>
              <a:ea typeface="Adobe 黑体 Std R" pitchFamily="34" charset="-122"/>
              <a:cs typeface="Calibri" panose="020F05020202040302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B0F0"/>
                </a:solidFill>
                <a:latin typeface="Calibri" panose="020F0502020204030204" charset="0"/>
                <a:ea typeface="Adobe 黑体 Std R" pitchFamily="34" charset="-122"/>
                <a:cs typeface="Calibri" panose="020F0502020204030204" charset="0"/>
              </a:rPr>
              <a:t>			</a:t>
            </a:r>
            <a:r>
              <a:rPr lang="zh-CN" altLang="en-US" sz="2400" dirty="0">
                <a:solidFill>
                  <a:srgbClr val="00B0F0"/>
                </a:solidFill>
                <a:latin typeface="Calibri" panose="020F0502020204030204" charset="0"/>
                <a:ea typeface="Adobe 黑体 Std R" pitchFamily="34" charset="-122"/>
                <a:cs typeface="Calibri" panose="020F0502020204030204" charset="0"/>
              </a:rPr>
              <a:t>集成测试</a:t>
            </a:r>
            <a:r>
              <a:rPr lang="en-US" altLang="zh-CN" sz="2400" dirty="0">
                <a:solidFill>
                  <a:srgbClr val="00B0F0"/>
                </a:solidFill>
                <a:latin typeface="Calibri" panose="020F0502020204030204" charset="0"/>
                <a:ea typeface="Adobe 黑体 Std R" pitchFamily="34" charset="-122"/>
                <a:cs typeface="Calibri" panose="020F0502020204030204" charset="0"/>
              </a:rPr>
              <a:t>											</a:t>
            </a:r>
            <a:r>
              <a:rPr lang="zh-CN" altLang="en-US" sz="2400" dirty="0">
                <a:solidFill>
                  <a:srgbClr val="00B0F0"/>
                </a:solidFill>
                <a:latin typeface="Calibri" panose="020F0502020204030204" charset="0"/>
                <a:ea typeface="Adobe 黑体 Std R" pitchFamily="34" charset="-122"/>
                <a:cs typeface="Calibri" panose="020F0502020204030204" charset="0"/>
              </a:rPr>
              <a:t>静态分析</a:t>
            </a:r>
            <a:endParaRPr lang="en-US" altLang="zh-CN" sz="2400" dirty="0">
              <a:solidFill>
                <a:srgbClr val="00B0F0"/>
              </a:solidFill>
              <a:latin typeface="Calibri" panose="020F0502020204030204" charset="0"/>
              <a:ea typeface="Adobe 黑体 Std R" pitchFamily="34" charset="-122"/>
              <a:cs typeface="Calibri" panose="020F05020202040302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B0F0"/>
                </a:solidFill>
                <a:latin typeface="Calibri" panose="020F0502020204030204" charset="0"/>
                <a:ea typeface="Adobe 黑体 Std R" pitchFamily="34" charset="-122"/>
                <a:cs typeface="Calibri" panose="020F0502020204030204" charset="0"/>
              </a:rPr>
              <a:t>性能测试</a:t>
            </a:r>
            <a:endParaRPr lang="en-US" altLang="zh-CN" sz="2400" dirty="0">
              <a:solidFill>
                <a:srgbClr val="00B0F0"/>
              </a:solidFill>
              <a:latin typeface="Calibri" panose="020F0502020204030204" charset="0"/>
              <a:ea typeface="Adobe 黑体 Std R" pitchFamily="34" charset="-122"/>
              <a:cs typeface="Calibri" panose="020F05020202040302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B0F0"/>
                </a:solidFill>
                <a:latin typeface="Calibri" panose="020F0502020204030204" charset="0"/>
                <a:ea typeface="Adobe 黑体 Std R" pitchFamily="34" charset="-122"/>
                <a:cs typeface="Calibri" panose="020F0502020204030204" charset="0"/>
              </a:rPr>
              <a:t>			</a:t>
            </a:r>
            <a:r>
              <a:rPr lang="zh-CN" altLang="en-US" sz="2400" dirty="0">
                <a:solidFill>
                  <a:srgbClr val="00B0F0"/>
                </a:solidFill>
                <a:latin typeface="Calibri" panose="020F0502020204030204" charset="0"/>
                <a:ea typeface="Adobe 黑体 Std R" pitchFamily="34" charset="-122"/>
                <a:cs typeface="Calibri" panose="020F0502020204030204" charset="0"/>
              </a:rPr>
              <a:t>系统测试</a:t>
            </a:r>
            <a:endParaRPr lang="en-US" altLang="zh-CN" sz="2400" dirty="0">
              <a:solidFill>
                <a:srgbClr val="00B0F0"/>
              </a:solidFill>
              <a:latin typeface="Calibri" panose="020F0502020204030204" charset="0"/>
              <a:ea typeface="Adobe 黑体 Std R" pitchFamily="34" charset="-122"/>
              <a:cs typeface="Calibri" panose="020F05020202040302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B0F0"/>
                </a:solidFill>
                <a:latin typeface="Calibri" panose="020F0502020204030204" charset="0"/>
                <a:ea typeface="Adobe 黑体 Std R" pitchFamily="34" charset="-122"/>
                <a:cs typeface="Calibri" panose="020F0502020204030204" charset="0"/>
              </a:rPr>
              <a:t>						</a:t>
            </a:r>
            <a:r>
              <a:rPr lang="zh-CN" altLang="en-US" sz="2400" dirty="0">
                <a:solidFill>
                  <a:srgbClr val="00B0F0"/>
                </a:solidFill>
                <a:latin typeface="Calibri" panose="020F0502020204030204" charset="0"/>
                <a:ea typeface="Adobe 黑体 Std R" pitchFamily="34" charset="-122"/>
                <a:cs typeface="Calibri" panose="020F0502020204030204" charset="0"/>
              </a:rPr>
              <a:t>安全测试</a:t>
            </a:r>
            <a:endParaRPr lang="zh-CN" altLang="en-US" sz="2400" dirty="0">
              <a:latin typeface="Calibri" panose="020F0502020204030204" charset="0"/>
              <a:ea typeface="Adobe 黑体 Std R" pitchFamily="34" charset="-122"/>
              <a:cs typeface="Calibri" panose="020F0502020204030204" charset="0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latin typeface="Calibri" panose="020F0502020204030204" charset="0"/>
              <a:ea typeface="Adobe 黑体 Std R" pitchFamily="34" charset="-122"/>
              <a:cs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9"/>
    </mc:Choice>
    <mc:Fallback xmlns="">
      <p:transition spd="slow" advTm="44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925936" y="655595"/>
            <a:ext cx="3070000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单元测试</a:t>
            </a:r>
            <a:r>
              <a:rPr lang="en-US" altLang="zh-CN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——</a:t>
            </a:r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覆盖度报告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3CD16E1-C250-C741-A767-B51B7C5D655D}"/>
              </a:ext>
            </a:extLst>
          </p:cNvPr>
          <p:cNvSpPr/>
          <p:nvPr/>
        </p:nvSpPr>
        <p:spPr>
          <a:xfrm>
            <a:off x="354133" y="2448788"/>
            <a:ext cx="84357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552143A-2A0E-5D48-9D79-7957181F79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9" y="1332704"/>
            <a:ext cx="9127673" cy="297083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2C2B163-938D-F548-A347-6D11961C7E3C}"/>
              </a:ext>
            </a:extLst>
          </p:cNvPr>
          <p:cNvSpPr txBox="1"/>
          <p:nvPr/>
        </p:nvSpPr>
        <p:spPr>
          <a:xfrm>
            <a:off x="4571999" y="771550"/>
            <a:ext cx="4259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详情见</a:t>
            </a:r>
            <a:r>
              <a:rPr kumimoji="1" lang="en-US" altLang="zh-CN" dirty="0" err="1"/>
              <a:t>Github</a:t>
            </a:r>
            <a:r>
              <a:rPr kumimoji="1" lang="zh-CN" altLang="en-US" dirty="0"/>
              <a:t>仓库</a:t>
            </a:r>
            <a:r>
              <a:rPr kumimoji="1" lang="en-US" altLang="zh-CN" dirty="0"/>
              <a:t>static analyze</a:t>
            </a:r>
            <a:r>
              <a:rPr kumimoji="1"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31039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479"/>
    </mc:Choice>
    <mc:Fallback xmlns="">
      <p:transition spd="slow" advTm="27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-1789872" y="655595"/>
            <a:ext cx="9386208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单元测试</a:t>
            </a:r>
            <a:r>
              <a:rPr lang="en-US" altLang="zh-CN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——</a:t>
            </a:r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对于</a:t>
            </a:r>
            <a:r>
              <a:rPr lang="en-US" altLang="zh-CN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request</a:t>
            </a:r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类覆盖度未达到</a:t>
            </a:r>
            <a:r>
              <a:rPr lang="en-US" altLang="zh-CN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100%</a:t>
            </a:r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的解释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3CD16E1-C250-C741-A767-B51B7C5D655D}"/>
              </a:ext>
            </a:extLst>
          </p:cNvPr>
          <p:cNvSpPr/>
          <p:nvPr/>
        </p:nvSpPr>
        <p:spPr>
          <a:xfrm>
            <a:off x="354133" y="2448788"/>
            <a:ext cx="84357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F6719AB-C190-2D44-A655-DA208BACBD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9" y="1614243"/>
            <a:ext cx="7308304" cy="262179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69F921F-9E69-3644-B1C6-2EE02AEA00B0}"/>
              </a:ext>
            </a:extLst>
          </p:cNvPr>
          <p:cNvSpPr txBox="1"/>
          <p:nvPr/>
        </p:nvSpPr>
        <p:spPr>
          <a:xfrm>
            <a:off x="611559" y="1225473"/>
            <a:ext cx="7488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原因：使用了</a:t>
            </a:r>
            <a:r>
              <a:rPr kumimoji="1" lang="en-US" altLang="zh-CN" dirty="0"/>
              <a:t>@Builder</a:t>
            </a:r>
            <a:r>
              <a:rPr kumimoji="1" lang="zh-CN" altLang="en-US" dirty="0"/>
              <a:t>注解并没有使用，还是采用</a:t>
            </a:r>
            <a:r>
              <a:rPr kumimoji="1" lang="en-US" altLang="zh-CN" dirty="0"/>
              <a:t>getter</a:t>
            </a:r>
            <a:r>
              <a:rPr kumimoji="1" lang="zh-CN" altLang="en-US" dirty="0"/>
              <a:t>方法对属性赋值</a:t>
            </a:r>
          </a:p>
        </p:txBody>
      </p:sp>
    </p:spTree>
    <p:extLst>
      <p:ext uri="{BB962C8B-B14F-4D97-AF65-F5344CB8AC3E}">
        <p14:creationId xmlns:p14="http://schemas.microsoft.com/office/powerpoint/2010/main" val="186519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479"/>
    </mc:Choice>
    <mc:Fallback xmlns="">
      <p:transition spd="slow" advTm="27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1401292" y="495716"/>
            <a:ext cx="2581156" cy="307777"/>
          </a:xfrm>
          <a:prstGeom prst="rect">
            <a:avLst/>
          </a:prstGeom>
          <a:ln>
            <a:noFill/>
          </a:ln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单元测试：</a:t>
            </a:r>
            <a:r>
              <a:rPr lang="en-US" altLang="zh-CN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Controller</a:t>
            </a:r>
            <a:endParaRPr lang="zh-CN" altLang="en-US" sz="2000" b="1" dirty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9F328C-8D48-CC45-9D59-6F09B281D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-4849"/>
            <a:ext cx="1772923" cy="51435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68661B7-958C-9E48-AF69-EDC00FDD4586}"/>
              </a:ext>
            </a:extLst>
          </p:cNvPr>
          <p:cNvSpPr txBox="1"/>
          <p:nvPr/>
        </p:nvSpPr>
        <p:spPr>
          <a:xfrm>
            <a:off x="984250" y="1419622"/>
            <a:ext cx="554029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zh-CN" dirty="0"/>
          </a:p>
          <a:p>
            <a:r>
              <a:rPr kumimoji="1" lang="zh-CN" altLang="en-US" dirty="0"/>
              <a:t>测试思想：利用</a:t>
            </a:r>
            <a:r>
              <a:rPr kumimoji="1" lang="en-US" altLang="zh-CN" dirty="0"/>
              <a:t>@</a:t>
            </a:r>
            <a:r>
              <a:rPr kumimoji="1" lang="en-US" altLang="zh-CN" dirty="0" err="1"/>
              <a:t>MockBean</a:t>
            </a:r>
            <a:r>
              <a:rPr kumimoji="1" lang="zh-CN" altLang="en-US" dirty="0"/>
              <a:t>让业务层和控制层解耦合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测试目标：测试</a:t>
            </a:r>
            <a:r>
              <a:rPr kumimoji="1" lang="en-US" altLang="zh-CN" dirty="0"/>
              <a:t>API</a:t>
            </a:r>
            <a:r>
              <a:rPr kumimoji="1" lang="zh-CN" altLang="en-US" dirty="0"/>
              <a:t>接口是否可以正常请求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测试结果：</a:t>
            </a:r>
            <a:r>
              <a:rPr kumimoji="1" lang="en-US" altLang="zh-CN" dirty="0"/>
              <a:t>Controller</a:t>
            </a:r>
            <a:r>
              <a:rPr kumimoji="1" lang="zh-CN" altLang="en-US" dirty="0"/>
              <a:t>层</a:t>
            </a:r>
            <a:r>
              <a:rPr kumimoji="1" lang="en-US" altLang="zh-CN" dirty="0"/>
              <a:t>47</a:t>
            </a:r>
            <a:r>
              <a:rPr kumimoji="1" lang="zh-CN" altLang="en-US" dirty="0"/>
              <a:t>个用例全部通过</a:t>
            </a:r>
            <a:endParaRPr kumimoji="1" lang="en-US" altLang="zh-CN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5653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85"/>
    </mc:Choice>
    <mc:Fallback xmlns="">
      <p:transition spd="slow" advTm="33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1365634" y="449791"/>
            <a:ext cx="4087979" cy="307777"/>
          </a:xfrm>
          <a:prstGeom prst="rect">
            <a:avLst/>
          </a:prstGeom>
          <a:ln>
            <a:noFill/>
          </a:ln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单元测试部分代码示例：</a:t>
            </a:r>
            <a:r>
              <a:rPr lang="en-US" altLang="zh-CN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Controller</a:t>
            </a:r>
            <a:endParaRPr lang="zh-CN" altLang="en-US" sz="2000" b="1" dirty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0809F2E-F94C-A642-8EB5-9D07F2559E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338" y="810355"/>
            <a:ext cx="6825062" cy="398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04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85"/>
    </mc:Choice>
    <mc:Fallback xmlns="">
      <p:transition spd="slow" advTm="33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1280876" y="495716"/>
            <a:ext cx="2210349" cy="307777"/>
          </a:xfrm>
          <a:prstGeom prst="rect">
            <a:avLst/>
          </a:prstGeom>
          <a:ln>
            <a:noFill/>
          </a:ln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单元测试：</a:t>
            </a:r>
            <a:r>
              <a:rPr lang="en-US" altLang="zh-CN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Service</a:t>
            </a:r>
            <a:endParaRPr lang="zh-CN" altLang="en-US" sz="2000" b="1" dirty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68661B7-958C-9E48-AF69-EDC00FDD4586}"/>
              </a:ext>
            </a:extLst>
          </p:cNvPr>
          <p:cNvSpPr txBox="1"/>
          <p:nvPr/>
        </p:nvSpPr>
        <p:spPr>
          <a:xfrm>
            <a:off x="984250" y="1419622"/>
            <a:ext cx="52439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测试思想：利用</a:t>
            </a:r>
            <a:r>
              <a:rPr kumimoji="1" lang="en-US" altLang="zh-CN" dirty="0"/>
              <a:t>Mock</a:t>
            </a:r>
            <a:r>
              <a:rPr kumimoji="1" lang="zh-CN" altLang="en-US" dirty="0"/>
              <a:t>使业务层与</a:t>
            </a:r>
            <a:r>
              <a:rPr kumimoji="1" lang="en-US" altLang="zh-CN" dirty="0"/>
              <a:t>Dao</a:t>
            </a:r>
            <a:r>
              <a:rPr kumimoji="1" lang="zh-CN" altLang="en-US" dirty="0"/>
              <a:t>层解耦合，对</a:t>
            </a:r>
            <a:r>
              <a:rPr kumimoji="1" lang="en-US" altLang="zh-CN" dirty="0"/>
              <a:t>Dao</a:t>
            </a:r>
            <a:r>
              <a:rPr kumimoji="1" lang="zh-CN" altLang="en-US" dirty="0"/>
              <a:t>层进行打桩，使用测试数据验证结果是否符合预期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测试目标：查看</a:t>
            </a:r>
            <a:r>
              <a:rPr kumimoji="1" lang="en-US" altLang="zh-CN" dirty="0"/>
              <a:t>Service</a:t>
            </a:r>
            <a:r>
              <a:rPr kumimoji="1" lang="zh-CN" altLang="en-US" dirty="0"/>
              <a:t>层是否按照需求实现功能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测试结果：</a:t>
            </a:r>
            <a:r>
              <a:rPr kumimoji="1" lang="en-US" altLang="zh-CN" dirty="0"/>
              <a:t>Service</a:t>
            </a:r>
            <a:r>
              <a:rPr kumimoji="1" lang="zh-CN" altLang="en-US" dirty="0"/>
              <a:t>层</a:t>
            </a:r>
            <a:r>
              <a:rPr kumimoji="1" lang="en-US" altLang="zh-CN" dirty="0"/>
              <a:t>52</a:t>
            </a:r>
            <a:r>
              <a:rPr kumimoji="1" lang="zh-CN" altLang="en-US" dirty="0"/>
              <a:t>个用例全部通过</a:t>
            </a:r>
            <a:endParaRPr kumimoji="1"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2C5AC72-D4FA-A64B-ADA6-6F801AFAE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232" y="0"/>
            <a:ext cx="1753781" cy="505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7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85"/>
    </mc:Choice>
    <mc:Fallback xmlns="">
      <p:transition spd="slow" advTm="33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1547664" y="401955"/>
            <a:ext cx="3749233" cy="307777"/>
          </a:xfrm>
          <a:prstGeom prst="rect">
            <a:avLst/>
          </a:prstGeom>
          <a:ln>
            <a:noFill/>
          </a:ln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单元测试部分代码示例：</a:t>
            </a:r>
            <a:r>
              <a:rPr lang="en-US" altLang="zh-CN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Service</a:t>
            </a:r>
            <a:endParaRPr lang="zh-CN" altLang="en-US" sz="2000" b="1" dirty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A430CD-05A0-8942-83AB-74AD7184DD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1088991"/>
            <a:ext cx="8277208" cy="331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5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85"/>
    </mc:Choice>
    <mc:Fallback xmlns="">
      <p:transition spd="slow" advTm="33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que 5"/>
          <p:cNvSpPr/>
          <p:nvPr/>
        </p:nvSpPr>
        <p:spPr>
          <a:xfrm>
            <a:off x="3247664" y="1357176"/>
            <a:ext cx="2244651" cy="2244650"/>
          </a:xfrm>
          <a:prstGeom prst="plaque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5" dirty="0">
              <a:ea typeface="微软雅黑" panose="020B0503020204020204" pitchFamily="34" charset="-122"/>
            </a:endParaRPr>
          </a:p>
        </p:txBody>
      </p:sp>
      <p:grpSp>
        <p:nvGrpSpPr>
          <p:cNvPr id="33" name="Group 34"/>
          <p:cNvGrpSpPr/>
          <p:nvPr/>
        </p:nvGrpSpPr>
        <p:grpSpPr>
          <a:xfrm>
            <a:off x="2488435" y="771550"/>
            <a:ext cx="1393539" cy="1413479"/>
            <a:chOff x="3045240" y="1362746"/>
            <a:chExt cx="1315035" cy="1333851"/>
          </a:xfrm>
        </p:grpSpPr>
        <p:sp>
          <p:nvSpPr>
            <p:cNvPr id="34" name="Teardrop 30"/>
            <p:cNvSpPr/>
            <p:nvPr/>
          </p:nvSpPr>
          <p:spPr>
            <a:xfrm rot="16200000">
              <a:off x="3074219" y="1410542"/>
              <a:ext cx="1286055" cy="1286056"/>
            </a:xfrm>
            <a:prstGeom prst="teardrop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35" name="Teardrop 6"/>
            <p:cNvSpPr/>
            <p:nvPr/>
          </p:nvSpPr>
          <p:spPr>
            <a:xfrm rot="16200000">
              <a:off x="3045240" y="1362746"/>
              <a:ext cx="1286055" cy="1286056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Group 37"/>
          <p:cNvGrpSpPr/>
          <p:nvPr/>
        </p:nvGrpSpPr>
        <p:grpSpPr>
          <a:xfrm>
            <a:off x="4844439" y="771550"/>
            <a:ext cx="1362831" cy="1413298"/>
            <a:chOff x="4812704" y="1362746"/>
            <a:chExt cx="1286056" cy="1333680"/>
          </a:xfrm>
        </p:grpSpPr>
        <p:sp>
          <p:nvSpPr>
            <p:cNvPr id="37" name="Teardrop 31"/>
            <p:cNvSpPr/>
            <p:nvPr/>
          </p:nvSpPr>
          <p:spPr>
            <a:xfrm>
              <a:off x="4812704" y="1410371"/>
              <a:ext cx="1286056" cy="1286055"/>
            </a:xfrm>
            <a:prstGeom prst="teardrop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38" name="Teardrop 7"/>
            <p:cNvSpPr/>
            <p:nvPr/>
          </p:nvSpPr>
          <p:spPr>
            <a:xfrm>
              <a:off x="4812704" y="1362746"/>
              <a:ext cx="1286056" cy="1286055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Group 35"/>
          <p:cNvGrpSpPr/>
          <p:nvPr/>
        </p:nvGrpSpPr>
        <p:grpSpPr>
          <a:xfrm>
            <a:off x="2488433" y="2934430"/>
            <a:ext cx="1403206" cy="1393111"/>
            <a:chOff x="3045240" y="2985330"/>
            <a:chExt cx="1324156" cy="1314630"/>
          </a:xfrm>
        </p:grpSpPr>
        <p:sp>
          <p:nvSpPr>
            <p:cNvPr id="40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41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Group 36"/>
          <p:cNvGrpSpPr/>
          <p:nvPr/>
        </p:nvGrpSpPr>
        <p:grpSpPr>
          <a:xfrm>
            <a:off x="4806352" y="2934430"/>
            <a:ext cx="1393112" cy="1393111"/>
            <a:chOff x="4784130" y="2985330"/>
            <a:chExt cx="1314631" cy="1314630"/>
          </a:xfrm>
        </p:grpSpPr>
        <p:sp>
          <p:nvSpPr>
            <p:cNvPr id="43" name="Teardrop 33"/>
            <p:cNvSpPr/>
            <p:nvPr/>
          </p:nvSpPr>
          <p:spPr>
            <a:xfrm rot="5400000">
              <a:off x="4784130" y="2985330"/>
              <a:ext cx="1286055" cy="1286056"/>
            </a:xfrm>
            <a:prstGeom prst="teardrop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44" name="Teardrop 9"/>
            <p:cNvSpPr/>
            <p:nvPr/>
          </p:nvSpPr>
          <p:spPr>
            <a:xfrm rot="5400000">
              <a:off x="4812705" y="3013905"/>
              <a:ext cx="1286055" cy="1286056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47" name="Rectangle 14"/>
          <p:cNvSpPr/>
          <p:nvPr/>
        </p:nvSpPr>
        <p:spPr>
          <a:xfrm>
            <a:off x="1651931" y="3558427"/>
            <a:ext cx="615553" cy="369332"/>
          </a:xfrm>
          <a:prstGeom prst="rect">
            <a:avLst/>
          </a:prstGeom>
          <a:ln>
            <a:noFill/>
          </a:ln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测试</a:t>
            </a:r>
          </a:p>
        </p:txBody>
      </p:sp>
      <p:sp>
        <p:nvSpPr>
          <p:cNvPr id="50" name="Rectangle 17"/>
          <p:cNvSpPr/>
          <p:nvPr/>
        </p:nvSpPr>
        <p:spPr>
          <a:xfrm>
            <a:off x="6395547" y="1192190"/>
            <a:ext cx="1538883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2400" b="1" dirty="0">
                <a:solidFill>
                  <a:schemeClr val="accent3"/>
                </a:solidFill>
                <a:latin typeface="Adobe 黑体 Std R" pitchFamily="34" charset="-122"/>
                <a:ea typeface="Adobe 黑体 Std R" pitchFamily="34" charset="-122"/>
              </a:rPr>
              <a:t>需求与设计</a:t>
            </a:r>
          </a:p>
        </p:txBody>
      </p:sp>
      <p:sp>
        <p:nvSpPr>
          <p:cNvPr id="53" name="Rectangle 20"/>
          <p:cNvSpPr/>
          <p:nvPr/>
        </p:nvSpPr>
        <p:spPr>
          <a:xfrm>
            <a:off x="1036487" y="1192190"/>
            <a:ext cx="1231106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accent2"/>
                </a:solidFill>
                <a:latin typeface="Adobe 黑体 Std R" pitchFamily="34" charset="-122"/>
                <a:ea typeface="Adobe 黑体 Std R" pitchFamily="34" charset="-122"/>
              </a:rPr>
              <a:t>成员分工</a:t>
            </a:r>
          </a:p>
        </p:txBody>
      </p:sp>
      <p:sp>
        <p:nvSpPr>
          <p:cNvPr id="56" name="Rectangle 23"/>
          <p:cNvSpPr/>
          <p:nvPr/>
        </p:nvSpPr>
        <p:spPr>
          <a:xfrm>
            <a:off x="6395873" y="3558244"/>
            <a:ext cx="1231106" cy="73866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2400" b="1" dirty="0">
                <a:solidFill>
                  <a:schemeClr val="accent4"/>
                </a:solidFill>
                <a:latin typeface="Adobe 黑体 Std R" pitchFamily="34" charset="-122"/>
                <a:ea typeface="Adobe 黑体 Std R" pitchFamily="34" charset="-122"/>
              </a:rPr>
              <a:t>项目成果</a:t>
            </a:r>
            <a:br>
              <a:rPr lang="zh-CN" altLang="en-US" sz="2400" b="1" dirty="0">
                <a:solidFill>
                  <a:schemeClr val="accent4"/>
                </a:solidFill>
                <a:latin typeface="Adobe 黑体 Std R" pitchFamily="34" charset="-122"/>
                <a:ea typeface="Adobe 黑体 Std R" pitchFamily="34" charset="-122"/>
              </a:rPr>
            </a:br>
            <a:r>
              <a:rPr lang="zh-CN" altLang="en-US" sz="2400" b="1" dirty="0">
                <a:solidFill>
                  <a:schemeClr val="accent4"/>
                </a:solidFill>
                <a:latin typeface="Adobe 黑体 Std R" pitchFamily="34" charset="-122"/>
                <a:ea typeface="Adobe 黑体 Std R" pitchFamily="34" charset="-122"/>
              </a:rPr>
              <a:t>展示</a:t>
            </a:r>
            <a:endParaRPr lang="en-US" sz="2400" b="1" dirty="0">
              <a:solidFill>
                <a:schemeClr val="accent4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1026" name="Picture 2" descr="C:\Users\Lenovo\Desktop\问卷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258" y="927822"/>
            <a:ext cx="882387" cy="106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5" descr="C:\Users\Lenovo\Desktop\图片1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729" y="3396645"/>
            <a:ext cx="74930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429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2807191" y="3256047"/>
            <a:ext cx="785729" cy="780081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3" descr="C:\Users\Lenovo\Desktop\u=3787644573,489701487&amp;fm=26&amp;gp=0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604" y="982916"/>
            <a:ext cx="1004557" cy="100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22"/>
    </mc:Choice>
    <mc:Fallback xmlns="">
      <p:transition spd="slow" advTm="302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1221690" y="562808"/>
            <a:ext cx="1801775" cy="307777"/>
          </a:xfrm>
          <a:prstGeom prst="rect">
            <a:avLst/>
          </a:prstGeom>
          <a:ln>
            <a:noFill/>
          </a:ln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单元测试：</a:t>
            </a:r>
            <a:r>
              <a:rPr lang="en-US" altLang="zh-CN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Dao</a:t>
            </a:r>
            <a:endParaRPr lang="zh-CN" altLang="en-US" sz="2000" b="1" dirty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68661B7-958C-9E48-AF69-EDC00FDD4586}"/>
              </a:ext>
            </a:extLst>
          </p:cNvPr>
          <p:cNvSpPr txBox="1"/>
          <p:nvPr/>
        </p:nvSpPr>
        <p:spPr>
          <a:xfrm>
            <a:off x="312731" y="1088992"/>
            <a:ext cx="50513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测试思想：与数据库解耦合，使用内存数据库模拟数据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测试目标：查看</a:t>
            </a:r>
            <a:r>
              <a:rPr kumimoji="1" lang="en-US" altLang="zh-CN" dirty="0"/>
              <a:t>Dao</a:t>
            </a:r>
            <a:r>
              <a:rPr kumimoji="1" lang="zh-CN" altLang="en-US" dirty="0"/>
              <a:t>层自动生成的</a:t>
            </a:r>
            <a:r>
              <a:rPr kumimoji="1" lang="en-US" altLang="zh-CN" dirty="0" err="1"/>
              <a:t>sql</a:t>
            </a:r>
            <a:r>
              <a:rPr kumimoji="1" lang="zh-CN" altLang="en-US" dirty="0"/>
              <a:t>语句是否逻辑正确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测试结果：</a:t>
            </a:r>
            <a:r>
              <a:rPr kumimoji="1" lang="en-US" altLang="zh-CN" dirty="0"/>
              <a:t>Dao</a:t>
            </a:r>
            <a:r>
              <a:rPr kumimoji="1" lang="zh-CN" altLang="en-US" dirty="0"/>
              <a:t>层</a:t>
            </a:r>
            <a:r>
              <a:rPr kumimoji="1" lang="en-US" altLang="zh-CN" dirty="0"/>
              <a:t>12</a:t>
            </a:r>
            <a:r>
              <a:rPr kumimoji="1" lang="zh-CN" altLang="en-US" dirty="0"/>
              <a:t>个用例全部通过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说明：因</a:t>
            </a:r>
            <a:r>
              <a:rPr kumimoji="1" lang="en-US" altLang="zh-CN" dirty="0"/>
              <a:t>Dao</a:t>
            </a:r>
            <a:r>
              <a:rPr kumimoji="1" lang="zh-CN" altLang="en-US" dirty="0"/>
              <a:t>为接口层，框架自动生成的方法没有进行单元测试</a:t>
            </a:r>
            <a:endParaRPr kumimoji="1"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46AE6C7-EAFC-0148-8C22-B91B1867B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155" y="603680"/>
            <a:ext cx="32258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2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85"/>
    </mc:Choice>
    <mc:Fallback xmlns="">
      <p:transition spd="slow" advTm="33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1879295" y="401955"/>
            <a:ext cx="3417602" cy="307777"/>
          </a:xfrm>
          <a:prstGeom prst="rect">
            <a:avLst/>
          </a:prstGeom>
          <a:ln>
            <a:noFill/>
          </a:ln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单元测试部分代码示例：</a:t>
            </a:r>
            <a:r>
              <a:rPr lang="en-US" altLang="zh-CN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Dao</a:t>
            </a:r>
            <a:endParaRPr lang="zh-CN" altLang="en-US" sz="2000" b="1" dirty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B9EDF4-0D1B-AB46-A0A5-1F6B588D7E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624" y="897255"/>
            <a:ext cx="4052373" cy="156998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56D0338-94A1-0044-89BD-56AB61E0DA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31" y="1491630"/>
            <a:ext cx="4547301" cy="262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1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85"/>
    </mc:Choice>
    <mc:Fallback xmlns="">
      <p:transition spd="slow" advTm="33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1185044" y="621978"/>
            <a:ext cx="2450851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单元测试：工具类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68661B7-958C-9E48-AF69-EDC00FDD4586}"/>
              </a:ext>
            </a:extLst>
          </p:cNvPr>
          <p:cNvSpPr txBox="1"/>
          <p:nvPr/>
        </p:nvSpPr>
        <p:spPr>
          <a:xfrm>
            <a:off x="611560" y="1347614"/>
            <a:ext cx="42484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测试思想：满足条件覆盖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测试目标：查看工具类是否实现功能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测试结果：</a:t>
            </a:r>
            <a:r>
              <a:rPr kumimoji="1" lang="en-US" altLang="zh-CN" dirty="0" err="1"/>
              <a:t>Util</a:t>
            </a:r>
            <a:r>
              <a:rPr kumimoji="1" lang="zh-CN" altLang="en-US" dirty="0"/>
              <a:t>包下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个工具类，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个用例全部通过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说明：</a:t>
            </a:r>
            <a:r>
              <a:rPr lang="en" altLang="zh-CN" dirty="0" err="1"/>
              <a:t>KeyUtil</a:t>
            </a:r>
            <a:r>
              <a:rPr lang="zh-CN" altLang="en-US" dirty="0"/>
              <a:t>，</a:t>
            </a:r>
            <a:r>
              <a:rPr lang="en-US" altLang="zh-CN" dirty="0" err="1"/>
              <a:t>ParamUtil</a:t>
            </a:r>
            <a:r>
              <a:rPr lang="zh-CN" altLang="en-US" dirty="0"/>
              <a:t>没有自动化测试</a:t>
            </a:r>
            <a:endParaRPr kumimoji="1"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254688-A774-044A-AB07-5178D31FD4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203598"/>
            <a:ext cx="33147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76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85"/>
    </mc:Choice>
    <mc:Fallback xmlns="">
      <p:transition spd="slow" advTm="33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917001" y="495716"/>
            <a:ext cx="3590727" cy="307777"/>
          </a:xfrm>
          <a:prstGeom prst="rect">
            <a:avLst/>
          </a:prstGeom>
          <a:ln>
            <a:noFill/>
          </a:ln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单元测试部分代码示例：工具类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44680E-5909-884B-AD43-ADD79F55B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51" y="1265850"/>
            <a:ext cx="3498850" cy="15557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951F49C-6401-9246-AF7C-EE4DA966ED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28" y="3072012"/>
            <a:ext cx="8692093" cy="122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87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85"/>
    </mc:Choice>
    <mc:Fallback xmlns="">
      <p:transition spd="slow" advTm="33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204008" y="527139"/>
            <a:ext cx="5304095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单元测试：发现的严重缺陷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68661B7-958C-9E48-AF69-EDC00FDD4586}"/>
              </a:ext>
            </a:extLst>
          </p:cNvPr>
          <p:cNvSpPr txBox="1"/>
          <p:nvPr/>
        </p:nvSpPr>
        <p:spPr>
          <a:xfrm>
            <a:off x="539552" y="1284894"/>
            <a:ext cx="67687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@Data</a:t>
            </a:r>
            <a:r>
              <a:rPr kumimoji="1" lang="zh-CN" altLang="en-US" dirty="0"/>
              <a:t>注解产生的</a:t>
            </a:r>
            <a:r>
              <a:rPr kumimoji="1" lang="en-US" altLang="zh-CN" dirty="0" err="1"/>
              <a:t>StackOverFlow</a:t>
            </a:r>
            <a:r>
              <a:rPr kumimoji="1" lang="zh-CN" altLang="en-US" dirty="0"/>
              <a:t>问题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原因：</a:t>
            </a:r>
            <a:r>
              <a:rPr kumimoji="1" lang="en-US" altLang="zh-CN" dirty="0"/>
              <a:t>@Data</a:t>
            </a:r>
            <a:r>
              <a:rPr kumimoji="1" lang="zh-CN" altLang="en-US" dirty="0"/>
              <a:t>还生成了</a:t>
            </a:r>
            <a:r>
              <a:rPr kumimoji="1" lang="en-US" altLang="zh-CN" dirty="0" err="1"/>
              <a:t>hashCode</a:t>
            </a:r>
            <a:r>
              <a:rPr kumimoji="1" lang="zh-CN" altLang="en-US" dirty="0"/>
              <a:t>和</a:t>
            </a:r>
            <a:r>
              <a:rPr kumimoji="1" lang="en-US" altLang="zh-CN" dirty="0"/>
              <a:t>equals</a:t>
            </a:r>
            <a:r>
              <a:rPr kumimoji="1" lang="zh-CN" altLang="en-US" dirty="0"/>
              <a:t>方法，两个对象互相引用在序列化时会循环引用，最终导致栈溢出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解决方式：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去掉</a:t>
            </a:r>
            <a:r>
              <a:rPr kumimoji="1" lang="en-US" altLang="zh-CN" dirty="0"/>
              <a:t>@Data</a:t>
            </a:r>
            <a:r>
              <a:rPr kumimoji="1" lang="zh-CN" altLang="en-US" dirty="0"/>
              <a:t>注解，只保留</a:t>
            </a:r>
            <a:r>
              <a:rPr kumimoji="1" lang="en-US" altLang="zh-CN" dirty="0"/>
              <a:t>@Getter</a:t>
            </a:r>
            <a:r>
              <a:rPr kumimoji="1" lang="zh-CN" altLang="en-US" dirty="0"/>
              <a:t>和</a:t>
            </a:r>
            <a:r>
              <a:rPr kumimoji="1" lang="en-US" altLang="zh-CN" dirty="0"/>
              <a:t>@Setter</a:t>
            </a:r>
          </a:p>
          <a:p>
            <a:r>
              <a:rPr kumimoji="1" lang="zh-CN" altLang="en-US" dirty="0"/>
              <a:t>添加</a:t>
            </a:r>
            <a:r>
              <a:rPr kumimoji="1" lang="en-US" altLang="zh-CN" dirty="0"/>
              <a:t>@</a:t>
            </a:r>
            <a:r>
              <a:rPr kumimoji="1" lang="en-US" altLang="zh-CN" dirty="0" err="1"/>
              <a:t>JsonIgnore</a:t>
            </a:r>
            <a:r>
              <a:rPr kumimoji="1" lang="zh-CN" altLang="en-US" dirty="0"/>
              <a:t>字段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8979342-6397-8D41-B12D-C84040323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3820294"/>
            <a:ext cx="6541220" cy="89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38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85"/>
    </mc:Choice>
    <mc:Fallback xmlns="">
      <p:transition spd="slow" advTm="33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1434293" y="618469"/>
            <a:ext cx="1025922" cy="307777"/>
          </a:xfrm>
          <a:prstGeom prst="rect">
            <a:avLst/>
          </a:prstGeom>
          <a:ln>
            <a:noFill/>
          </a:ln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集成测试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68661B7-958C-9E48-AF69-EDC00FDD4586}"/>
              </a:ext>
            </a:extLst>
          </p:cNvPr>
          <p:cNvSpPr txBox="1"/>
          <p:nvPr/>
        </p:nvSpPr>
        <p:spPr>
          <a:xfrm>
            <a:off x="1331640" y="1491630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采取</a:t>
            </a:r>
            <a:r>
              <a:rPr lang="en" altLang="zh-CN" dirty="0"/>
              <a:t>Top down </a:t>
            </a:r>
            <a:r>
              <a:rPr kumimoji="1" lang="zh-CN" altLang="en-US" dirty="0"/>
              <a:t>的方式进行集成测试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lang="en" altLang="zh-CN" dirty="0" err="1"/>
              <a:t>TestRestTemplate</a:t>
            </a:r>
            <a:r>
              <a:rPr lang="zh-CN" altLang="en" dirty="0"/>
              <a:t>来</a:t>
            </a:r>
            <a:r>
              <a:rPr lang="zh-CN" altLang="en-US" dirty="0"/>
              <a:t>通过</a:t>
            </a:r>
            <a:r>
              <a:rPr lang="en-US" altLang="zh-CN" dirty="0"/>
              <a:t>HTTP</a:t>
            </a:r>
            <a:r>
              <a:rPr lang="zh-CN" altLang="en-US" dirty="0"/>
              <a:t>请求实现对部署环境的真实请求调用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443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85"/>
    </mc:Choice>
    <mc:Fallback xmlns="">
      <p:transition spd="slow" advTm="33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-56561" y="589478"/>
            <a:ext cx="4628561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集成测试：一个未通过测试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FC1ED60-F592-3E40-9792-3A0DE1242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6" y="1088991"/>
            <a:ext cx="4846215" cy="405450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EED1B6A-E781-1B42-940B-98CAB2F0C76F}"/>
              </a:ext>
            </a:extLst>
          </p:cNvPr>
          <p:cNvSpPr/>
          <p:nvPr/>
        </p:nvSpPr>
        <p:spPr>
          <a:xfrm>
            <a:off x="4932040" y="177966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Current request is not a multipart request</a:t>
            </a:r>
            <a:endParaRPr lang="en" altLang="zh-CN" b="1" i="0" dirty="0">
              <a:solidFill>
                <a:srgbClr val="FF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981B05C-7873-5344-9C93-6197160E9793}"/>
              </a:ext>
            </a:extLst>
          </p:cNvPr>
          <p:cNvSpPr/>
          <p:nvPr/>
        </p:nvSpPr>
        <p:spPr>
          <a:xfrm>
            <a:off x="5207247" y="2938129"/>
            <a:ext cx="361322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详情：上传头像到七牛云，测试用例不通过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原因：</a:t>
            </a:r>
            <a:r>
              <a:rPr lang="en-US" altLang="zh-CN" dirty="0"/>
              <a:t>headers</a:t>
            </a:r>
            <a:r>
              <a:rPr lang="zh-CN" altLang="en-US" dirty="0"/>
              <a:t>问题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解决方案：使用</a:t>
            </a:r>
            <a:r>
              <a:rPr lang="en-US" altLang="zh-CN" dirty="0"/>
              <a:t>Postman</a:t>
            </a:r>
            <a:r>
              <a:rPr lang="zh-CN" altLang="en-US" dirty="0"/>
              <a:t>手动测试</a:t>
            </a:r>
          </a:p>
        </p:txBody>
      </p:sp>
    </p:spTree>
    <p:extLst>
      <p:ext uri="{BB962C8B-B14F-4D97-AF65-F5344CB8AC3E}">
        <p14:creationId xmlns:p14="http://schemas.microsoft.com/office/powerpoint/2010/main" val="87276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85"/>
    </mc:Choice>
    <mc:Fallback xmlns="">
      <p:transition spd="slow" advTm="33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1250240" y="495716"/>
            <a:ext cx="1538883" cy="307777"/>
          </a:xfrm>
          <a:prstGeom prst="rect">
            <a:avLst/>
          </a:prstGeom>
          <a:ln>
            <a:noFill/>
          </a:ln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静态代码分析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28BACF2-0F86-664C-A351-45CCEFFD1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389393"/>
            <a:ext cx="4073724" cy="42082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08D3F63-BF1D-BB45-BCBB-11F5C93992C6}"/>
                  </a:ext>
                </a:extLst>
              </p:cNvPr>
              <p:cNvSpPr txBox="1"/>
              <p:nvPr/>
            </p:nvSpPr>
            <p:spPr>
              <a:xfrm>
                <a:off x="4114800" y="2116836"/>
                <a:ext cx="18995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kumimoji="1" lang="zh-CN" altLang="en-US" i="1" smtClean="0">
                          <a:latin typeface="Cambria Math" panose="02040503050406030204" pitchFamily="18" charset="0"/>
                        </a:rPr>
                        <a:t>在此处键入公式。</a:t>
                      </a:fl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08D3F63-BF1D-BB45-BCBB-11F5C9399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2116836"/>
                <a:ext cx="1899558" cy="276999"/>
              </a:xfrm>
              <a:prstGeom prst="rect">
                <a:avLst/>
              </a:prstGeom>
              <a:blipFill>
                <a:blip r:embed="rId5"/>
                <a:stretch>
                  <a:fillRect l="-4000" t="-9091" r="-3333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4FBFE3A0-1AD4-F74D-96F1-AB1883E0F7F3}"/>
              </a:ext>
            </a:extLst>
          </p:cNvPr>
          <p:cNvSpPr txBox="1"/>
          <p:nvPr/>
        </p:nvSpPr>
        <p:spPr>
          <a:xfrm>
            <a:off x="683568" y="1203598"/>
            <a:ext cx="32842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/>
              <a:t>IDEA</a:t>
            </a:r>
            <a:r>
              <a:rPr kumimoji="1" lang="zh-CN" altLang="en-US" dirty="0"/>
              <a:t>自带的静态代码分析</a:t>
            </a: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en-US" altLang="zh-CN" dirty="0"/>
              <a:t>Find</a:t>
            </a:r>
            <a:r>
              <a:rPr kumimoji="1" lang="zh-CN" altLang="en-US" dirty="0"/>
              <a:t> </a:t>
            </a:r>
            <a:r>
              <a:rPr kumimoji="1" lang="en-US" altLang="zh-CN" dirty="0"/>
              <a:t>Bugs</a:t>
            </a:r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en-US" altLang="zh-CN" dirty="0"/>
              <a:t>Alibaba</a:t>
            </a:r>
            <a:r>
              <a:rPr kumimoji="1" lang="zh-CN" altLang="en-US" dirty="0"/>
              <a:t> </a:t>
            </a:r>
            <a:r>
              <a:rPr kumimoji="1" lang="en-US" altLang="zh-CN" dirty="0"/>
              <a:t>P3C</a:t>
            </a:r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r>
              <a:rPr kumimoji="1" lang="zh-CN" altLang="en-US" dirty="0"/>
              <a:t>详情见</a:t>
            </a:r>
            <a:r>
              <a:rPr kumimoji="1" lang="en-US" altLang="zh-CN" dirty="0" err="1"/>
              <a:t>Github</a:t>
            </a:r>
            <a:r>
              <a:rPr kumimoji="1" lang="zh-CN" altLang="en-US" dirty="0"/>
              <a:t>仓库</a:t>
            </a:r>
            <a:r>
              <a:rPr kumimoji="1" lang="en-US" altLang="zh-CN" dirty="0"/>
              <a:t>coverage</a:t>
            </a:r>
            <a:r>
              <a:rPr kumimoji="1"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15380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85"/>
    </mc:Choice>
    <mc:Fallback xmlns="">
      <p:transition spd="slow" advTm="33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705485" y="517203"/>
            <a:ext cx="4109180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静态代码分析：发现的严重缺陷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E85BE8-233E-EE44-8B0F-2D699A48CD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58" y="1115737"/>
            <a:ext cx="8820472" cy="6627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01FBF77-C4A8-F641-8715-8D33EC546BD7}"/>
              </a:ext>
            </a:extLst>
          </p:cNvPr>
          <p:cNvSpPr txBox="1"/>
          <p:nvPr/>
        </p:nvSpPr>
        <p:spPr>
          <a:xfrm>
            <a:off x="196626" y="1944998"/>
            <a:ext cx="86846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此代码用于计算订单评分综合，并对其求平均值。使用</a:t>
            </a:r>
            <a:r>
              <a:rPr kumimoji="1" lang="en-US" altLang="zh-CN" dirty="0"/>
              <a:t>stream</a:t>
            </a:r>
            <a:r>
              <a:rPr kumimoji="1" lang="zh-CN" altLang="en-US" dirty="0"/>
              <a:t>时没有考虑为空的情况</a:t>
            </a:r>
            <a:endParaRPr kumimoji="1" lang="en-US" altLang="zh-CN" dirty="0"/>
          </a:p>
          <a:p>
            <a:r>
              <a:rPr kumimoji="1" lang="zh-CN" altLang="en-US" dirty="0"/>
              <a:t>对应到业务中即为，该场馆没有订单，计算其评分会抛出</a:t>
            </a:r>
            <a:r>
              <a:rPr kumimoji="1" lang="en-US" altLang="zh-CN" dirty="0"/>
              <a:t>NPE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修复方式：使用</a:t>
            </a:r>
            <a:r>
              <a:rPr kumimoji="1" lang="en-US" altLang="zh-CN" dirty="0" err="1"/>
              <a:t>orElse</a:t>
            </a:r>
            <a:r>
              <a:rPr kumimoji="1" lang="zh-CN" altLang="en-US" dirty="0"/>
              <a:t>替换原来的</a:t>
            </a:r>
            <a:r>
              <a:rPr kumimoji="1" lang="en-US" altLang="zh-CN" dirty="0"/>
              <a:t>get</a:t>
            </a:r>
          </a:p>
        </p:txBody>
      </p:sp>
    </p:spTree>
    <p:extLst>
      <p:ext uri="{BB962C8B-B14F-4D97-AF65-F5344CB8AC3E}">
        <p14:creationId xmlns:p14="http://schemas.microsoft.com/office/powerpoint/2010/main" val="15597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85"/>
    </mc:Choice>
    <mc:Fallback xmlns="">
      <p:transition spd="slow" advTm="33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467545" y="510107"/>
            <a:ext cx="3096344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性能测试：独立场景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935596" y="1306884"/>
          <a:ext cx="7272808" cy="334481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24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299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编号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场景名称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场景步骤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12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用户登录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到指定界面登录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7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查看新闻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登录后在新闻界面获取新闻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698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订单查看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登录后进入我的订单页面查看订单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698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搜索场馆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登录后进入场馆界面搜索场馆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67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6"/>
    </mc:Choice>
    <mc:Fallback xmlns="">
      <p:transition spd="slow" advTm="12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4"/>
          <p:cNvGrpSpPr/>
          <p:nvPr/>
        </p:nvGrpSpPr>
        <p:grpSpPr>
          <a:xfrm>
            <a:off x="386592" y="307827"/>
            <a:ext cx="792089" cy="803423"/>
            <a:chOff x="3045240" y="1362746"/>
            <a:chExt cx="1315035" cy="1333851"/>
          </a:xfrm>
        </p:grpSpPr>
        <p:sp>
          <p:nvSpPr>
            <p:cNvPr id="5" name="Teardrop 30"/>
            <p:cNvSpPr/>
            <p:nvPr/>
          </p:nvSpPr>
          <p:spPr>
            <a:xfrm rot="16200000">
              <a:off x="3074219" y="1410542"/>
              <a:ext cx="1286055" cy="1286056"/>
            </a:xfrm>
            <a:prstGeom prst="teardrop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Teardrop 6"/>
            <p:cNvSpPr/>
            <p:nvPr/>
          </p:nvSpPr>
          <p:spPr>
            <a:xfrm rot="16200000">
              <a:off x="3045240" y="1362746"/>
              <a:ext cx="1286055" cy="1286056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Rectangle 20"/>
          <p:cNvSpPr/>
          <p:nvPr/>
        </p:nvSpPr>
        <p:spPr>
          <a:xfrm>
            <a:off x="3682098" y="501135"/>
            <a:ext cx="256480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Adobe 黑体 Std R" pitchFamily="34" charset="-122"/>
                <a:ea typeface="Adobe 黑体 Std R" pitchFamily="34" charset="-122"/>
              </a:rPr>
              <a:t>计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5605" y="1270635"/>
            <a:ext cx="8444230" cy="418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Adobe 黑体 Std R" pitchFamily="34" charset="-122"/>
                <a:ea typeface="Adobe 黑体 Std R" pitchFamily="34" charset="-122"/>
              </a:rPr>
              <a:t>    </a:t>
            </a:r>
            <a:endParaRPr lang="zh-CN" altLang="en-US" sz="1600" dirty="0"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7" name="Picture 3" descr="C:\Users\Lenovo\Desktop\u=3787644573,489701487&amp;fm=26&amp;gp=0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85" y="416560"/>
            <a:ext cx="535305" cy="53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DFCD7FC9-5CAF-1E45-B14B-A40F0BD81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886901"/>
              </p:ext>
            </p:extLst>
          </p:nvPr>
        </p:nvGraphicFramePr>
        <p:xfrm>
          <a:off x="1115616" y="1306934"/>
          <a:ext cx="6504384" cy="2921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252192">
                  <a:extLst>
                    <a:ext uri="{9D8B030D-6E8A-4147-A177-3AD203B41FA5}">
                      <a16:colId xmlns:a16="http://schemas.microsoft.com/office/drawing/2014/main" val="4292211909"/>
                    </a:ext>
                  </a:extLst>
                </a:gridCol>
                <a:gridCol w="3252192">
                  <a:extLst>
                    <a:ext uri="{9D8B030D-6E8A-4147-A177-3AD203B41FA5}">
                      <a16:colId xmlns:a16="http://schemas.microsoft.com/office/drawing/2014/main" val="1479639784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r>
                        <a:rPr lang="zh-CN" altLang="en-US" dirty="0"/>
                        <a:t>成员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分工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031225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r>
                        <a:rPr lang="zh-CN" altLang="en-US" dirty="0"/>
                        <a:t>兰于权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需求、后端、单元测试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675640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r>
                        <a:rPr lang="zh-CN" altLang="en-US" dirty="0"/>
                        <a:t>钟天景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前端、系统测试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475399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r>
                        <a:rPr lang="zh-CN" altLang="en-US" dirty="0"/>
                        <a:t>莫锦波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后端、性能测试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099239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r>
                        <a:rPr lang="zh-CN" altLang="en-US" dirty="0"/>
                        <a:t>彭锋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后端、集成测试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956054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6FE75D9F-5F86-A94C-8954-F8105C08F55D}"/>
              </a:ext>
            </a:extLst>
          </p:cNvPr>
          <p:cNvSpPr txBox="1"/>
          <p:nvPr/>
        </p:nvSpPr>
        <p:spPr>
          <a:xfrm>
            <a:off x="1439917" y="48347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3"/>
                </a:solidFill>
                <a:latin typeface="Adobe 黑体 Std R" pitchFamily="34" charset="-122"/>
                <a:ea typeface="Adobe 黑体 Std R" pitchFamily="34" charset="-122"/>
              </a:rPr>
              <a:t>成员分工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70"/>
    </mc:Choice>
    <mc:Fallback xmlns="">
      <p:transition spd="slow" advTm="15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467545" y="510107"/>
            <a:ext cx="3096344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性能测试：混合场景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670411" y="1059582"/>
          <a:ext cx="8064897" cy="37426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67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5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1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806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编号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场景名称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场景步骤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501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发表评论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登录</a:t>
                      </a:r>
                      <a:r>
                        <a:rPr lang="en-US" altLang="zh-CN" dirty="0"/>
                        <a:t>-&gt;</a:t>
                      </a:r>
                      <a:r>
                        <a:rPr lang="zh-CN" altLang="en-US" dirty="0"/>
                        <a:t>新闻界面</a:t>
                      </a:r>
                      <a:r>
                        <a:rPr lang="en-US" altLang="zh-CN" dirty="0"/>
                        <a:t>-&gt;</a:t>
                      </a:r>
                      <a:r>
                        <a:rPr lang="zh-CN" altLang="en-US" dirty="0"/>
                        <a:t>点击浏览某新闻与评论</a:t>
                      </a:r>
                      <a:r>
                        <a:rPr lang="en-US" altLang="zh-CN" dirty="0"/>
                        <a:t>-&gt;</a:t>
                      </a:r>
                      <a:r>
                        <a:rPr lang="zh-CN" altLang="en-US" dirty="0"/>
                        <a:t>发表评论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501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取消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评价订单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登录</a:t>
                      </a:r>
                      <a:r>
                        <a:rPr lang="en-US" altLang="zh-CN" dirty="0"/>
                        <a:t>-&gt;</a:t>
                      </a:r>
                      <a:r>
                        <a:rPr lang="zh-CN" altLang="en-US" dirty="0"/>
                        <a:t>我的订单界面</a:t>
                      </a:r>
                      <a:r>
                        <a:rPr lang="en-US" altLang="zh-CN" dirty="0"/>
                        <a:t>-&gt;</a:t>
                      </a:r>
                      <a:r>
                        <a:rPr lang="zh-CN" altLang="en-US" dirty="0"/>
                        <a:t>查看订单</a:t>
                      </a:r>
                      <a:r>
                        <a:rPr lang="en-US" altLang="zh-CN" dirty="0"/>
                        <a:t>-&gt;</a:t>
                      </a:r>
                      <a:r>
                        <a:rPr lang="zh-CN" altLang="en-US" dirty="0"/>
                        <a:t>取消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评价订单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8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订单创建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登录</a:t>
                      </a:r>
                      <a:r>
                        <a:rPr lang="en-US" altLang="zh-CN" dirty="0"/>
                        <a:t>-&gt;</a:t>
                      </a:r>
                      <a:r>
                        <a:rPr lang="zh-CN" altLang="en-US" dirty="0"/>
                        <a:t>进入场馆界面</a:t>
                      </a:r>
                      <a:r>
                        <a:rPr lang="en-US" altLang="zh-CN" dirty="0"/>
                        <a:t>-&gt;</a:t>
                      </a:r>
                      <a:r>
                        <a:rPr lang="zh-CN" altLang="en-US" dirty="0"/>
                        <a:t>搜索场馆</a:t>
                      </a:r>
                      <a:r>
                        <a:rPr lang="en-US" altLang="zh-CN" dirty="0"/>
                        <a:t>-&gt;</a:t>
                      </a:r>
                      <a:r>
                        <a:rPr lang="zh-CN" altLang="en-US" dirty="0"/>
                        <a:t>预定场馆</a:t>
                      </a:r>
                      <a:r>
                        <a:rPr lang="en-US" altLang="zh-CN" dirty="0"/>
                        <a:t>-&gt;</a:t>
                      </a:r>
                      <a:r>
                        <a:rPr lang="zh-CN" altLang="en-US" dirty="0"/>
                        <a:t>进入我的订单界面</a:t>
                      </a:r>
                      <a:r>
                        <a:rPr lang="en-US" altLang="zh-CN" dirty="0"/>
                        <a:t>-&gt;</a:t>
                      </a:r>
                      <a:r>
                        <a:rPr lang="zh-CN" altLang="en-US" dirty="0"/>
                        <a:t>查看订单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45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搜索场馆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登录后进入场馆界面搜索场馆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230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6"/>
    </mc:Choice>
    <mc:Fallback xmlns="">
      <p:transition spd="slow" advTm="12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391817" y="495716"/>
            <a:ext cx="3388095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性能测试：问题与方案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60648" y="1300936"/>
            <a:ext cx="62916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kern="100" dirty="0">
                <a:ea typeface="Microsoft YaHei UI" panose="020B0503020204020204" pitchFamily="34" charset="-122"/>
                <a:cs typeface="Microsoft YaHei UI" panose="020B0503020204020204" pitchFamily="34" charset="-122"/>
              </a:rPr>
              <a:t>当线程数持续上升时，后续请求报错 </a:t>
            </a:r>
            <a:r>
              <a:rPr lang="en-GB" altLang="zh-CN" kern="100" dirty="0">
                <a:ea typeface="Microsoft YaHei UI" panose="020B0503020204020204" pitchFamily="34" charset="-122"/>
                <a:cs typeface="Microsoft YaHei UI" panose="020B0503020204020204" pitchFamily="34" charset="-122"/>
              </a:rPr>
              <a:t>Address already in use</a:t>
            </a:r>
          </a:p>
        </p:txBody>
      </p:sp>
      <p:sp>
        <p:nvSpPr>
          <p:cNvPr id="3" name="矩形 2"/>
          <p:cNvSpPr/>
          <p:nvPr/>
        </p:nvSpPr>
        <p:spPr>
          <a:xfrm>
            <a:off x="1136250" y="3332242"/>
            <a:ext cx="67503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zh-CN" altLang="zh-CN" kern="100" dirty="0">
                <a:latin typeface="Calibri" panose="020F0502020204030204" charset="0"/>
                <a:ea typeface="Microsoft YaHei UI" panose="020B0503020204020204" pitchFamily="34" charset="-122"/>
                <a:cs typeface="Microsoft YaHei UI" panose="020B0503020204020204" pitchFamily="34" charset="-122"/>
              </a:rPr>
              <a:t>解决方案：</a:t>
            </a:r>
            <a:r>
              <a:rPr lang="zh-CN" altLang="en-US" kern="100" dirty="0">
                <a:latin typeface="Calibri" panose="020F0502020204030204" charset="0"/>
                <a:ea typeface="Microsoft YaHei UI" panose="020B0503020204020204" pitchFamily="34" charset="-122"/>
                <a:cs typeface="Microsoft YaHei UI" panose="020B0503020204020204" pitchFamily="34" charset="-122"/>
              </a:rPr>
              <a:t>修改注册表。把</a:t>
            </a:r>
            <a:r>
              <a:rPr lang="en-GB" altLang="zh-CN" kern="100" dirty="0">
                <a:latin typeface="Calibri" panose="020F0502020204030204" charset="0"/>
                <a:ea typeface="Microsoft YaHei UI" panose="020B0503020204020204" pitchFamily="34" charset="-122"/>
                <a:cs typeface="Microsoft YaHei UI" panose="020B0503020204020204" pitchFamily="34" charset="-122"/>
              </a:rPr>
              <a:t>TCP Time Wait</a:t>
            </a:r>
            <a:r>
              <a:rPr lang="zh-CN" altLang="en-US" kern="100" dirty="0">
                <a:latin typeface="Calibri" panose="020F0502020204030204" charset="0"/>
                <a:ea typeface="Microsoft YaHei UI" panose="020B0503020204020204" pitchFamily="34" charset="-122"/>
                <a:cs typeface="Microsoft YaHei UI" panose="020B0503020204020204" pitchFamily="34" charset="-122"/>
              </a:rPr>
              <a:t>调小并且 </a:t>
            </a:r>
            <a:r>
              <a:rPr lang="en-GB" altLang="zh-CN" kern="100" dirty="0" err="1">
                <a:latin typeface="Calibri" panose="020F0502020204030204" charset="0"/>
                <a:ea typeface="Microsoft YaHei UI" panose="020B0503020204020204" pitchFamily="34" charset="-122"/>
                <a:cs typeface="Microsoft YaHei UI" panose="020B0503020204020204" pitchFamily="34" charset="-122"/>
              </a:rPr>
              <a:t>MaxUserPort</a:t>
            </a:r>
            <a:r>
              <a:rPr lang="zh-CN" altLang="en-GB" kern="100" dirty="0">
                <a:latin typeface="Calibri" panose="020F0502020204030204" charset="0"/>
                <a:ea typeface="Microsoft YaHei UI" panose="020B0503020204020204" pitchFamily="34" charset="-122"/>
                <a:cs typeface="Microsoft YaHei UI" panose="020B0503020204020204" pitchFamily="34" charset="-122"/>
              </a:rPr>
              <a:t>（</a:t>
            </a:r>
            <a:endParaRPr lang="en-US" altLang="zh-CN" kern="100" dirty="0">
              <a:latin typeface="Calibri" panose="020F0502020204030204" charset="0"/>
              <a:ea typeface="Microsoft YaHei UI" panose="020B0503020204020204" pitchFamily="34" charset="-122"/>
              <a:cs typeface="Microsoft YaHei UI" panose="020B0503020204020204" pitchFamily="34" charset="-122"/>
            </a:endParaRPr>
          </a:p>
          <a:p>
            <a:pPr algn="just"/>
            <a:r>
              <a:rPr lang="zh-CN" altLang="en-US" kern="100" dirty="0">
                <a:latin typeface="Calibri" panose="020F0502020204030204" charset="0"/>
                <a:ea typeface="Microsoft YaHei UI" panose="020B0503020204020204" pitchFamily="34" charset="-122"/>
                <a:cs typeface="Microsoft YaHei UI" panose="020B0503020204020204" pitchFamily="34" charset="-122"/>
              </a:rPr>
              <a:t>可以使用的连接端口数量）调大 </a:t>
            </a:r>
            <a:endParaRPr lang="zh-CN" altLang="zh-CN" sz="1200" kern="100" dirty="0">
              <a:latin typeface="Calibri" panose="020F0502020204030204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36250" y="2021407"/>
            <a:ext cx="60280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kern="100" dirty="0">
                <a:latin typeface="Microsoft YaHei UI" panose="020B0503020204020204" pitchFamily="34" charset="-122"/>
                <a:cs typeface="Microsoft YaHei UI" panose="020B0503020204020204" pitchFamily="34" charset="-122"/>
              </a:rPr>
              <a:t>原因：</a:t>
            </a:r>
            <a:r>
              <a:rPr lang="en-US" altLang="zh-CN" kern="100" dirty="0">
                <a:latin typeface="Microsoft YaHei UI" panose="020B0503020204020204" pitchFamily="34" charset="-122"/>
                <a:cs typeface="Microsoft YaHei UI" panose="020B0503020204020204" pitchFamily="34" charset="-122"/>
              </a:rPr>
              <a:t>Windows</a:t>
            </a:r>
            <a:r>
              <a:rPr lang="zh-CN" altLang="zh-CN" kern="100" dirty="0">
                <a:latin typeface="Calibri" panose="020F0502020204030204" charset="0"/>
                <a:ea typeface="Microsoft YaHei UI" panose="020B0503020204020204" pitchFamily="34" charset="-122"/>
                <a:cs typeface="Microsoft YaHei UI" panose="020B0503020204020204" pitchFamily="34" charset="-122"/>
              </a:rPr>
              <a:t>默认</a:t>
            </a:r>
            <a:r>
              <a:rPr lang="en-US" altLang="zh-CN" kern="100" dirty="0">
                <a:latin typeface="Calibri" panose="020F0502020204030204" charset="0"/>
                <a:ea typeface="Microsoft YaHei UI" panose="020B0503020204020204" pitchFamily="34" charset="-122"/>
                <a:cs typeface="Microsoft YaHei UI" panose="020B0503020204020204" pitchFamily="34" charset="-122"/>
              </a:rPr>
              <a:t>TCP Time Wait 4</a:t>
            </a:r>
            <a:r>
              <a:rPr lang="zh-CN" altLang="zh-CN" kern="100" dirty="0">
                <a:latin typeface="Calibri" panose="020F0502020204030204" charset="0"/>
                <a:ea typeface="Microsoft YaHei UI" panose="020B0503020204020204" pitchFamily="34" charset="-122"/>
                <a:cs typeface="Microsoft YaHei UI" panose="020B0503020204020204" pitchFamily="34" charset="-122"/>
              </a:rPr>
              <a:t>分钟 并且连接端口限制为</a:t>
            </a:r>
            <a:r>
              <a:rPr lang="en-US" altLang="zh-CN" kern="100" dirty="0">
                <a:latin typeface="Calibri" panose="020F0502020204030204" charset="0"/>
                <a:ea typeface="Microsoft YaHei UI" panose="020B0503020204020204" pitchFamily="34" charset="-122"/>
                <a:cs typeface="Microsoft YaHei UI" panose="020B0503020204020204" pitchFamily="34" charset="-122"/>
              </a:rPr>
              <a:t>1024-5000</a:t>
            </a:r>
            <a:r>
              <a:rPr lang="zh-CN" altLang="zh-CN" kern="100" dirty="0">
                <a:latin typeface="Calibri" panose="020F0502020204030204" charset="0"/>
                <a:ea typeface="Microsoft YaHei UI" panose="020B0503020204020204" pitchFamily="34" charset="-122"/>
                <a:cs typeface="Microsoft YaHei UI" panose="020B0503020204020204" pitchFamily="34" charset="-122"/>
              </a:rPr>
              <a:t>。短时间内跑大量请求时端口被占满</a:t>
            </a:r>
            <a:endParaRPr lang="zh-CN" altLang="zh-CN" sz="1200" kern="100" dirty="0">
              <a:latin typeface="Calibri" panose="020F050202020403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7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6"/>
    </mc:Choice>
    <mc:Fallback xmlns="">
      <p:transition spd="slow" advTm="12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391817" y="495716"/>
            <a:ext cx="3604119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性能测试：问题与方案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60648" y="1300936"/>
            <a:ext cx="6291672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" dirty="0">
                <a:ea typeface="Microsoft YaHei UI" panose="020B0503020204020204" pitchFamily="34" charset="-122"/>
                <a:cs typeface="Microsoft YaHei UI" panose="020B0503020204020204" pitchFamily="34" charset="-122"/>
              </a:rPr>
              <a:t>并发量</a:t>
            </a:r>
            <a:r>
              <a:rPr lang="en-US" altLang="zh-CN" kern="100" dirty="0">
                <a:ea typeface="Microsoft YaHei UI" panose="020B0503020204020204" pitchFamily="34" charset="-122"/>
                <a:cs typeface="Microsoft YaHei UI" panose="020B0503020204020204" pitchFamily="34" charset="-122"/>
              </a:rPr>
              <a:t>26</a:t>
            </a:r>
            <a:r>
              <a:rPr lang="zh-CN" altLang="zh-CN" kern="100" dirty="0">
                <a:ea typeface="Microsoft YaHei UI" panose="020B0503020204020204" pitchFamily="34" charset="-122"/>
                <a:cs typeface="Microsoft YaHei UI" panose="020B0503020204020204" pitchFamily="34" charset="-122"/>
              </a:rPr>
              <a:t>左右时服务器</a:t>
            </a:r>
            <a:r>
              <a:rPr lang="en-US" altLang="zh-CN" kern="100" dirty="0">
                <a:ea typeface="Microsoft YaHei UI" panose="020B0503020204020204" pitchFamily="34" charset="-122"/>
                <a:cs typeface="Microsoft YaHei UI" panose="020B0503020204020204" pitchFamily="34" charset="-122"/>
              </a:rPr>
              <a:t>CPU</a:t>
            </a:r>
            <a:r>
              <a:rPr lang="zh-CN" altLang="zh-CN" kern="100" dirty="0">
                <a:ea typeface="Microsoft YaHei UI" panose="020B0503020204020204" pitchFamily="34" charset="-122"/>
                <a:cs typeface="Microsoft YaHei UI" panose="020B0503020204020204" pitchFamily="34" charset="-122"/>
                <a:sym typeface="+mn-ea"/>
              </a:rPr>
              <a:t>打满、</a:t>
            </a:r>
            <a:r>
              <a:rPr lang="zh-CN" altLang="zh-CN" kern="100" dirty="0">
                <a:ea typeface="Microsoft YaHei UI" panose="020B0503020204020204" pitchFamily="34" charset="-122"/>
                <a:cs typeface="Microsoft YaHei UI" panose="020B0503020204020204" pitchFamily="34" charset="-122"/>
              </a:rPr>
              <a:t>上行带宽</a:t>
            </a:r>
            <a:r>
              <a:rPr lang="en-US" altLang="zh-CN" kern="100" dirty="0">
                <a:ea typeface="Microsoft YaHei UI" panose="020B0503020204020204" pitchFamily="34" charset="-122"/>
                <a:cs typeface="Microsoft YaHei UI" panose="020B0503020204020204" pitchFamily="34" charset="-122"/>
              </a:rPr>
              <a:t>60%</a:t>
            </a:r>
            <a:r>
              <a:rPr lang="zh-CN" altLang="zh-CN" kern="100" dirty="0">
                <a:ea typeface="Microsoft YaHei UI" panose="020B0503020204020204" pitchFamily="34" charset="-122"/>
                <a:cs typeface="Microsoft YaHei UI" panose="020B0503020204020204" pitchFamily="34" charset="-122"/>
              </a:rPr>
              <a:t>，响应时间随并发量上升越来</a:t>
            </a:r>
            <a:r>
              <a:rPr lang="zh-CN" altLang="zh-CN" dirty="0"/>
              <a:t>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大（慢）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49350" y="2030095"/>
            <a:ext cx="6145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在本地测试并发量仍在</a:t>
            </a:r>
            <a:r>
              <a:rPr lang="en-US" altLang="zh-CN"/>
              <a:t>30-40</a:t>
            </a:r>
            <a:r>
              <a:rPr lang="zh-CN" altLang="en-US"/>
              <a:t>左右，使用</a:t>
            </a:r>
            <a:r>
              <a:rPr lang="en-US" altLang="zh-CN" b="1"/>
              <a:t>JProfiler</a:t>
            </a:r>
            <a:r>
              <a:rPr lang="zh-CN" altLang="en-US"/>
              <a:t>分析</a:t>
            </a:r>
            <a:r>
              <a:rPr lang="en-US" altLang="zh-CN"/>
              <a:t>CPU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481580"/>
            <a:ext cx="7315200" cy="14986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55577" y="4063365"/>
            <a:ext cx="8136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发现</a:t>
            </a:r>
            <a:r>
              <a:rPr lang="en-US" altLang="zh-CN" dirty="0"/>
              <a:t>92%</a:t>
            </a:r>
            <a:r>
              <a:rPr lang="zh-CN" altLang="en-US" dirty="0"/>
              <a:t>的</a:t>
            </a:r>
            <a:r>
              <a:rPr lang="en-US" altLang="zh-CN" dirty="0"/>
              <a:t>CPU</a:t>
            </a:r>
            <a:r>
              <a:rPr lang="zh-CN" altLang="en-US" dirty="0"/>
              <a:t>时间耗费在密码加密比对上面。</a:t>
            </a:r>
            <a:r>
              <a:rPr lang="en-US" altLang="zh-CN" dirty="0"/>
              <a:t>(</a:t>
            </a:r>
            <a:r>
              <a:rPr lang="zh-CN" altLang="en-US" dirty="0"/>
              <a:t>为了确保安全性，采用了</a:t>
            </a:r>
            <a:r>
              <a:rPr lang="en-US" altLang="zh-CN" dirty="0" err="1"/>
              <a:t>SpringSecurity</a:t>
            </a:r>
            <a:r>
              <a:rPr lang="zh-CN" altLang="en-US" dirty="0"/>
              <a:t>推荐的</a:t>
            </a:r>
            <a:r>
              <a:rPr lang="en-US" altLang="zh-CN" dirty="0" err="1"/>
              <a:t>Bcrypt</a:t>
            </a:r>
            <a:r>
              <a:rPr lang="zh-CN" altLang="en-US" dirty="0"/>
              <a:t>对密码进行加密）</a:t>
            </a:r>
          </a:p>
          <a:p>
            <a:r>
              <a:rPr lang="zh-CN" altLang="en-US" dirty="0"/>
              <a:t>解决方案：不加密或者换成</a:t>
            </a:r>
            <a:r>
              <a:rPr lang="en-US" altLang="zh-CN" dirty="0"/>
              <a:t>md5 hash</a:t>
            </a:r>
            <a:r>
              <a:rPr lang="zh-CN" altLang="en-US" dirty="0"/>
              <a:t>（考虑安全性等并未修改）</a:t>
            </a:r>
          </a:p>
        </p:txBody>
      </p:sp>
    </p:spTree>
    <p:extLst>
      <p:ext uri="{BB962C8B-B14F-4D97-AF65-F5344CB8AC3E}">
        <p14:creationId xmlns:p14="http://schemas.microsoft.com/office/powerpoint/2010/main" val="62206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6"/>
    </mc:Choice>
    <mc:Fallback xmlns="">
      <p:transition spd="slow" advTm="12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539552" y="544464"/>
            <a:ext cx="3600400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性能测试：测试选取展示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/>
          <p:nvPr/>
        </p:nvPicPr>
        <p:blipFill>
          <a:blip r:embed="rId4"/>
          <a:stretch>
            <a:fillRect/>
          </a:stretch>
        </p:blipFill>
        <p:spPr>
          <a:xfrm>
            <a:off x="899592" y="1090792"/>
            <a:ext cx="7416824" cy="350824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/>
          <p:cNvSpPr/>
          <p:nvPr/>
        </p:nvSpPr>
        <p:spPr>
          <a:xfrm>
            <a:off x="1547664" y="4650118"/>
            <a:ext cx="5976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266700" algn="just">
              <a:spcAft>
                <a:spcPts val="0"/>
              </a:spcAft>
            </a:pPr>
            <a:r>
              <a:rPr lang="zh-CN" altLang="zh-CN" kern="100" dirty="0">
                <a:latin typeface="Calibri" panose="020F0502020204030204" charset="0"/>
                <a:ea typeface="Microsoft YaHei UI" panose="020B0503020204020204" pitchFamily="34" charset="-122"/>
                <a:cs typeface="Microsoft YaHei UI" panose="020B0503020204020204" pitchFamily="34" charset="-122"/>
              </a:rPr>
              <a:t>混合场景（创建订单）的压力测试脚本</a:t>
            </a:r>
            <a:endParaRPr lang="zh-CN" altLang="zh-CN" sz="1200" kern="100" dirty="0">
              <a:latin typeface="Calibri" panose="020F050202020403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88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6"/>
    </mc:Choice>
    <mc:Fallback xmlns="">
      <p:transition spd="slow" advTm="12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984250" y="560849"/>
            <a:ext cx="3299718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性能测试：测试选取展示</a:t>
            </a:r>
          </a:p>
        </p:txBody>
      </p:sp>
      <p:sp>
        <p:nvSpPr>
          <p:cNvPr id="4" name="Freeform 429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86765" y="1092200"/>
            <a:ext cx="6869430" cy="36271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127375" y="4796790"/>
            <a:ext cx="2504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注：标红为超过</a:t>
            </a:r>
            <a:r>
              <a:rPr lang="en-US" altLang="zh-CN"/>
              <a:t>1s</a:t>
            </a:r>
          </a:p>
        </p:txBody>
      </p:sp>
    </p:spTree>
    <p:extLst>
      <p:ext uri="{BB962C8B-B14F-4D97-AF65-F5344CB8AC3E}">
        <p14:creationId xmlns:p14="http://schemas.microsoft.com/office/powerpoint/2010/main" val="343787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6"/>
    </mc:Choice>
    <mc:Fallback xmlns="">
      <p:transition spd="slow" advTm="12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984250" y="560849"/>
            <a:ext cx="3371726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性能测试：测试选取展示</a:t>
            </a:r>
          </a:p>
        </p:txBody>
      </p:sp>
      <p:sp>
        <p:nvSpPr>
          <p:cNvPr id="4" name="Freeform 429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83970" y="1101725"/>
            <a:ext cx="6181090" cy="37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8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6"/>
    </mc:Choice>
    <mc:Fallback xmlns="">
      <p:transition spd="slow" advTm="12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872032" y="495717"/>
            <a:ext cx="2763864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系统测试：用例设计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D1DF98F-CB02-784F-99B1-1C106BF0F984}"/>
              </a:ext>
            </a:extLst>
          </p:cNvPr>
          <p:cNvSpPr txBox="1"/>
          <p:nvPr/>
        </p:nvSpPr>
        <p:spPr>
          <a:xfrm>
            <a:off x="872032" y="1347614"/>
            <a:ext cx="53091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1028DAC-2E78-6C4C-BBEB-94886AA601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23" y="991017"/>
            <a:ext cx="6468070" cy="387030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6BA88AD-82B8-0148-8CB3-99E934D6A0C5}"/>
              </a:ext>
            </a:extLst>
          </p:cNvPr>
          <p:cNvSpPr txBox="1"/>
          <p:nvPr/>
        </p:nvSpPr>
        <p:spPr>
          <a:xfrm>
            <a:off x="7340102" y="1347614"/>
            <a:ext cx="1912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前后端双重校验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403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6"/>
    </mc:Choice>
    <mc:Fallback xmlns="">
      <p:transition spd="slow" advTm="12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872032" y="495717"/>
            <a:ext cx="2259808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系统测试：举例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D1DF98F-CB02-784F-99B1-1C106BF0F984}"/>
              </a:ext>
            </a:extLst>
          </p:cNvPr>
          <p:cNvSpPr txBox="1"/>
          <p:nvPr/>
        </p:nvSpPr>
        <p:spPr>
          <a:xfrm>
            <a:off x="872032" y="1347614"/>
            <a:ext cx="30700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dirty="0"/>
              <a:t>时间限制：只能预约将来</a:t>
            </a: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033074-009D-4B1E-8FBE-0AFE9B88D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" y="2120808"/>
            <a:ext cx="3391203" cy="259001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C473284-26D3-4E2B-901A-19EDF2FC4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936" y="2188236"/>
            <a:ext cx="4882848" cy="245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0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6"/>
    </mc:Choice>
    <mc:Fallback xmlns="">
      <p:transition spd="slow" advTm="12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872032" y="495717"/>
            <a:ext cx="2259808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系统测试：举例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D1DF98F-CB02-784F-99B1-1C106BF0F984}"/>
              </a:ext>
            </a:extLst>
          </p:cNvPr>
          <p:cNvSpPr txBox="1"/>
          <p:nvPr/>
        </p:nvSpPr>
        <p:spPr>
          <a:xfrm>
            <a:off x="872032" y="1347614"/>
            <a:ext cx="20281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 </a:t>
            </a:r>
            <a:r>
              <a:rPr kumimoji="1" lang="zh-CN" altLang="en-US" dirty="0"/>
              <a:t>邮箱、密码限制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C63635-FDA6-4C06-8677-687142BEB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28" y="1670153"/>
            <a:ext cx="4411439" cy="22697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CDAC3C8-49A5-ED4E-8ACE-721294C396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619" y="3413999"/>
            <a:ext cx="3069862" cy="139849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F94DE97-EF25-9342-88D0-F73B349447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145" y="1816182"/>
            <a:ext cx="3024336" cy="147805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C2EB276-3823-B54E-B843-7B4544C9D0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49889"/>
            <a:ext cx="3024336" cy="154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10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6"/>
    </mc:Choice>
    <mc:Fallback xmlns="">
      <p:transition spd="slow" advTm="12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872032" y="495717"/>
            <a:ext cx="2331816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系统测试：举例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D1DF98F-CB02-784F-99B1-1C106BF0F984}"/>
              </a:ext>
            </a:extLst>
          </p:cNvPr>
          <p:cNvSpPr txBox="1"/>
          <p:nvPr/>
        </p:nvSpPr>
        <p:spPr>
          <a:xfrm>
            <a:off x="872032" y="932292"/>
            <a:ext cx="300434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zh-CN" dirty="0"/>
          </a:p>
          <a:p>
            <a:r>
              <a:rPr kumimoji="1" lang="en-US" altLang="zh-CN" dirty="0"/>
              <a:t>3. </a:t>
            </a:r>
            <a:r>
              <a:rPr kumimoji="1" lang="zh-CN" altLang="en-US" dirty="0"/>
              <a:t>订单预约限制： 时间冲突</a:t>
            </a: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5E677B2-4DB4-4DDE-87B7-36B63BEFA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389" y="1707654"/>
            <a:ext cx="4625382" cy="27888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D63D7F-62DE-410B-8C30-BA2BA5BFB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787774"/>
            <a:ext cx="4325975" cy="158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8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6"/>
    </mc:Choice>
    <mc:Fallback xmlns="">
      <p:transition spd="slow" advTm="12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37"/>
          <p:cNvGrpSpPr/>
          <p:nvPr/>
        </p:nvGrpSpPr>
        <p:grpSpPr>
          <a:xfrm>
            <a:off x="291811" y="219851"/>
            <a:ext cx="817485" cy="847757"/>
            <a:chOff x="4812704" y="1362746"/>
            <a:chExt cx="1286056" cy="1333680"/>
          </a:xfrm>
        </p:grpSpPr>
        <p:sp>
          <p:nvSpPr>
            <p:cNvPr id="14" name="Teardrop 31"/>
            <p:cNvSpPr/>
            <p:nvPr/>
          </p:nvSpPr>
          <p:spPr>
            <a:xfrm>
              <a:off x="4812704" y="1410371"/>
              <a:ext cx="1286056" cy="1286055"/>
            </a:xfrm>
            <a:prstGeom prst="teardrop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15" name="Teardrop 7"/>
            <p:cNvSpPr/>
            <p:nvPr/>
          </p:nvSpPr>
          <p:spPr>
            <a:xfrm>
              <a:off x="4812704" y="1362746"/>
              <a:ext cx="1286056" cy="1286055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Rectangle 17"/>
          <p:cNvSpPr/>
          <p:nvPr/>
        </p:nvSpPr>
        <p:spPr>
          <a:xfrm>
            <a:off x="1340505" y="505594"/>
            <a:ext cx="410368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2000" b="1" dirty="0">
                <a:solidFill>
                  <a:schemeClr val="accent3"/>
                </a:solidFill>
                <a:latin typeface="Adobe 黑体 Std R" pitchFamily="34" charset="-122"/>
                <a:ea typeface="Adobe 黑体 Std R" pitchFamily="34" charset="-122"/>
              </a:rPr>
              <a:t>需求与设计：需求</a:t>
            </a:r>
            <a:r>
              <a:rPr lang="zh-CN" altLang="en-US" sz="2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Adobe 黑体 Std R" pitchFamily="34" charset="-122"/>
                <a:ea typeface="Adobe 黑体 Std R" pitchFamily="34" charset="-122"/>
              </a:rPr>
              <a:t>分类、搜索与推荐</a:t>
            </a:r>
          </a:p>
        </p:txBody>
      </p:sp>
      <p:pic>
        <p:nvPicPr>
          <p:cNvPr id="9" name="Picture 2" descr="C:\Users\Lenovo\Desktop\问卷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3859"/>
            <a:ext cx="552623" cy="67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BC1D3C2-DA8E-0143-AB51-E0C6F5C34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743" y="880746"/>
            <a:ext cx="5475158" cy="424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8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8"/>
    </mc:Choice>
    <mc:Fallback xmlns="">
      <p:transition spd="slow" advTm="4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872032" y="495717"/>
            <a:ext cx="3483944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系统测试：发现的严重缺陷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D1DF98F-CB02-784F-99B1-1C106BF0F984}"/>
              </a:ext>
            </a:extLst>
          </p:cNvPr>
          <p:cNvSpPr txBox="1"/>
          <p:nvPr/>
        </p:nvSpPr>
        <p:spPr>
          <a:xfrm>
            <a:off x="179513" y="991016"/>
            <a:ext cx="878497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dirty="0"/>
          </a:p>
          <a:p>
            <a:r>
              <a:rPr kumimoji="1" lang="zh-CN" altLang="en-US" dirty="0"/>
              <a:t>缺陷详情：时间冲突缺陷。如果当天其他用户有预约，用户预约任何时段均会冲突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出现缺陷的原因：后端单元测试时使用的测试用例不足，没有考虑到时间为子区间和边界的情况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代码示例：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r>
              <a:rPr kumimoji="1" lang="zh-CN" altLang="en-US" dirty="0"/>
              <a:t>出错原因与反思：业务中出现了复杂的逻辑判断，部分逻辑没有考虑完全。实际上使用</a:t>
            </a:r>
            <a:r>
              <a:rPr kumimoji="1" lang="en-US" altLang="zh-CN" dirty="0"/>
              <a:t>P3C</a:t>
            </a:r>
            <a:r>
              <a:rPr kumimoji="1" lang="zh-CN" altLang="en-US" dirty="0"/>
              <a:t>工具在静态分析时已经提示：不要在业务中使用复杂的条件判断。最初是想将业务设计得符合现实场景，所以添加了时间冲突校验的功能。此缺陷已经修复。</a:t>
            </a:r>
            <a:endParaRPr kumimoji="1"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4F509C-8507-3F4A-9732-25F64D465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2715766"/>
            <a:ext cx="4932548" cy="151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0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6"/>
    </mc:Choice>
    <mc:Fallback xmlns="">
      <p:transition spd="slow" advTm="12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872032" y="495717"/>
            <a:ext cx="2259808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安全测试：举例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D1DF98F-CB02-784F-99B1-1C106BF0F984}"/>
              </a:ext>
            </a:extLst>
          </p:cNvPr>
          <p:cNvSpPr txBox="1"/>
          <p:nvPr/>
        </p:nvSpPr>
        <p:spPr>
          <a:xfrm>
            <a:off x="872032" y="1347614"/>
            <a:ext cx="38439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dirty="0"/>
              <a:t>测试是否有</a:t>
            </a:r>
            <a:r>
              <a:rPr kumimoji="1" lang="en-US" altLang="zh-CN" dirty="0"/>
              <a:t>SQL</a:t>
            </a:r>
            <a:r>
              <a:rPr kumimoji="1" lang="zh-CN" altLang="en-US" dirty="0"/>
              <a:t>注入隐患</a:t>
            </a: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C78473-FD71-4763-BF2D-0A58FC0415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" y="1851670"/>
            <a:ext cx="6479704" cy="262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6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6"/>
    </mc:Choice>
    <mc:Fallback xmlns="">
      <p:transition spd="slow" advTm="12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872032" y="495717"/>
            <a:ext cx="2187800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安全测试：举例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D1DF98F-CB02-784F-99B1-1C106BF0F984}"/>
              </a:ext>
            </a:extLst>
          </p:cNvPr>
          <p:cNvSpPr txBox="1"/>
          <p:nvPr/>
        </p:nvSpPr>
        <p:spPr>
          <a:xfrm>
            <a:off x="872032" y="1347614"/>
            <a:ext cx="41320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2. </a:t>
            </a:r>
            <a:r>
              <a:rPr kumimoji="1" lang="zh-CN" altLang="en-US" dirty="0"/>
              <a:t>测试是否有</a:t>
            </a:r>
            <a:r>
              <a:rPr kumimoji="1" lang="en-US" altLang="zh-CN" dirty="0"/>
              <a:t>XSS</a:t>
            </a:r>
            <a:r>
              <a:rPr kumimoji="1" lang="zh-CN" altLang="en-US" dirty="0"/>
              <a:t>攻击风险</a:t>
            </a: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D328478-3F44-4A9A-88D5-CEFFFFF91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84" y="1782850"/>
            <a:ext cx="5504532" cy="272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1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6"/>
    </mc:Choice>
    <mc:Fallback xmlns="">
      <p:transition spd="slow" advTm="12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872032" y="495717"/>
            <a:ext cx="2331816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安全测试：举例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D1DF98F-CB02-784F-99B1-1C106BF0F984}"/>
              </a:ext>
            </a:extLst>
          </p:cNvPr>
          <p:cNvSpPr txBox="1"/>
          <p:nvPr/>
        </p:nvSpPr>
        <p:spPr>
          <a:xfrm>
            <a:off x="872032" y="1347614"/>
            <a:ext cx="7012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3. </a:t>
            </a:r>
            <a:r>
              <a:rPr kumimoji="1" lang="zh-CN" altLang="en-US" dirty="0"/>
              <a:t>测试用户未登录，直接通过</a:t>
            </a:r>
            <a:r>
              <a:rPr kumimoji="1" lang="en-US" altLang="zh-CN" dirty="0" err="1"/>
              <a:t>url</a:t>
            </a:r>
            <a:r>
              <a:rPr kumimoji="1" lang="zh-CN" altLang="en-US" dirty="0"/>
              <a:t>请求，是否会被重定向到登录页</a:t>
            </a: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ED7168-1F98-4FBF-A943-C42818DA9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648" y="1834923"/>
            <a:ext cx="5143528" cy="256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9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6"/>
    </mc:Choice>
    <mc:Fallback xmlns="">
      <p:transition spd="slow" advTm="12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872032" y="495717"/>
            <a:ext cx="2187800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安全测试：举例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D1DF98F-CB02-784F-99B1-1C106BF0F984}"/>
              </a:ext>
            </a:extLst>
          </p:cNvPr>
          <p:cNvSpPr txBox="1"/>
          <p:nvPr/>
        </p:nvSpPr>
        <p:spPr>
          <a:xfrm>
            <a:off x="872032" y="1347614"/>
            <a:ext cx="343715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3. </a:t>
            </a:r>
            <a:r>
              <a:rPr kumimoji="1" lang="zh-CN" altLang="en-US" dirty="0"/>
              <a:t>用户未登录，直接通过</a:t>
            </a:r>
            <a:r>
              <a:rPr kumimoji="1" lang="en-US" altLang="zh-CN" dirty="0" err="1"/>
              <a:t>url</a:t>
            </a:r>
            <a:r>
              <a:rPr kumimoji="1" lang="zh-CN" altLang="en-US" dirty="0"/>
              <a:t>请求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5C321D2-FD7E-4334-84AE-DD8A5C5DC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0" y="1916084"/>
            <a:ext cx="5603974" cy="285917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FE67DDD-EA65-F14D-B9C5-F8A7520E61D8}"/>
              </a:ext>
            </a:extLst>
          </p:cNvPr>
          <p:cNvSpPr txBox="1"/>
          <p:nvPr/>
        </p:nvSpPr>
        <p:spPr>
          <a:xfrm>
            <a:off x="6700443" y="1907822"/>
            <a:ext cx="2302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用户被重定向到</a:t>
            </a:r>
            <a:endParaRPr kumimoji="1" lang="en-US" altLang="zh-CN" dirty="0"/>
          </a:p>
          <a:p>
            <a:r>
              <a:rPr kumimoji="1" lang="en-US" altLang="zh-CN" dirty="0"/>
              <a:t>Login</a:t>
            </a:r>
            <a:r>
              <a:rPr kumimoji="1" lang="zh-CN" altLang="en-US" dirty="0"/>
              <a:t>页面</a:t>
            </a:r>
          </a:p>
        </p:txBody>
      </p:sp>
    </p:spTree>
    <p:extLst>
      <p:ext uri="{BB962C8B-B14F-4D97-AF65-F5344CB8AC3E}">
        <p14:creationId xmlns:p14="http://schemas.microsoft.com/office/powerpoint/2010/main" val="212425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6"/>
    </mc:Choice>
    <mc:Fallback xmlns="">
      <p:transition spd="slow" advTm="12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0" y="1448435"/>
            <a:ext cx="912177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tx1">
                    <a:lumMod val="75000"/>
                  </a:schemeClr>
                </a:solidFill>
                <a:latin typeface="Calibri" panose="020F0502020204030204" charset="0"/>
                <a:ea typeface="Adobe 黑体 Std R" pitchFamily="34" charset="-122"/>
                <a:cs typeface="Calibri" panose="020F0502020204030204" charset="0"/>
              </a:rPr>
              <a:t>THANKS</a:t>
            </a:r>
          </a:p>
          <a:p>
            <a:pPr algn="ctr"/>
            <a:r>
              <a:rPr lang="en-US" altLang="zh-CN" sz="2800" dirty="0">
                <a:solidFill>
                  <a:schemeClr val="tx1">
                    <a:lumMod val="75000"/>
                  </a:schemeClr>
                </a:solidFill>
                <a:latin typeface="Calibri" panose="020F0502020204030204" charset="0"/>
                <a:ea typeface="Adobe 黑体 Std R" pitchFamily="34" charset="-122"/>
                <a:cs typeface="Calibri" panose="020F0502020204030204" charset="0"/>
              </a:rPr>
              <a:t>2020.01.03</a:t>
            </a:r>
          </a:p>
          <a:p>
            <a:pPr algn="ctr"/>
            <a:endParaRPr lang="en-US" altLang="zh-CN" sz="2800" dirty="0">
              <a:solidFill>
                <a:schemeClr val="tx1">
                  <a:lumMod val="75000"/>
                </a:schemeClr>
              </a:solidFill>
              <a:latin typeface="Calibri" panose="020F0502020204030204" charset="0"/>
              <a:ea typeface="Adobe 黑体 Std R" pitchFamily="34" charset="-122"/>
              <a:cs typeface="Calibri" panose="020F0502020204030204" charset="0"/>
            </a:endParaRPr>
          </a:p>
          <a:p>
            <a:pPr algn="ctr"/>
            <a:endParaRPr lang="en-US" altLang="zh-CN" sz="2800" dirty="0">
              <a:solidFill>
                <a:schemeClr val="tx1">
                  <a:lumMod val="75000"/>
                </a:schemeClr>
              </a:solidFill>
              <a:latin typeface="Calibri" panose="020F0502020204030204" charset="0"/>
              <a:ea typeface="Adobe 黑体 Std R" pitchFamily="34" charset="-122"/>
              <a:cs typeface="Calibri" panose="020F0502020204030204" charset="0"/>
            </a:endParaRPr>
          </a:p>
          <a:p>
            <a:pPr algn="ctr"/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Calibri" panose="020F0502020204030204" charset="0"/>
              <a:ea typeface="Adobe 黑体 Std R" pitchFamily="34" charset="-122"/>
              <a:cs typeface="Calibri" panose="020F0502020204030204" charset="0"/>
            </a:endParaRPr>
          </a:p>
          <a:p>
            <a:pPr algn="ctr"/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Calibri" panose="020F0502020204030204" charset="0"/>
              <a:ea typeface="Adobe 黑体 Std R" pitchFamily="34" charset="-122"/>
              <a:cs typeface="Calibri" panose="020F0502020204030204" charset="0"/>
            </a:endParaRPr>
          </a:p>
          <a:p>
            <a:pPr algn="ctr"/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Calibri" panose="020F0502020204030204" charset="0"/>
              <a:ea typeface="Adobe 黑体 Std R" pitchFamily="34" charset="-122"/>
              <a:cs typeface="Calibri" panose="020F0502020204030204" charset="0"/>
            </a:endParaRPr>
          </a:p>
          <a:p>
            <a:pPr algn="ctr"/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Calibri" panose="020F0502020204030204" charset="0"/>
              <a:ea typeface="Adobe 黑体 Std R" pitchFamily="34" charset="-122"/>
              <a:cs typeface="Calibri" panose="020F0502020204030204" charset="0"/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Calibri" panose="020F0502020204030204" charset="0"/>
                <a:ea typeface="Adobe 黑体 Std R" pitchFamily="34" charset="-122"/>
                <a:cs typeface="Calibri" panose="020F0502020204030204" charset="0"/>
              </a:rPr>
              <a:t>For Any Comments Or Suggestions</a:t>
            </a:r>
          </a:p>
          <a:p>
            <a:pPr algn="ctr"/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Calibri" panose="020F0502020204030204" charset="0"/>
                <a:ea typeface="Adobe 黑体 Std R" pitchFamily="34" charset="-122"/>
                <a:cs typeface="Calibri" panose="020F0502020204030204" charset="0"/>
              </a:rPr>
              <a:t>Contact Us At </a:t>
            </a:r>
            <a:r>
              <a:rPr lang="en" altLang="zh-CN" sz="1600" dirty="0">
                <a:solidFill>
                  <a:schemeClr val="tx1">
                    <a:lumMod val="75000"/>
                  </a:schemeClr>
                </a:solidFill>
              </a:rPr>
              <a:t>https://</a:t>
            </a:r>
            <a:r>
              <a:rPr lang="en" altLang="zh-CN" sz="1600" dirty="0" err="1">
                <a:solidFill>
                  <a:schemeClr val="tx1">
                    <a:lumMod val="75000"/>
                  </a:schemeClr>
                </a:solidFill>
              </a:rPr>
              <a:t>github.com</a:t>
            </a:r>
            <a:r>
              <a:rPr lang="en" altLang="zh-CN" sz="1600" dirty="0">
                <a:solidFill>
                  <a:schemeClr val="tx1">
                    <a:lumMod val="75000"/>
                  </a:schemeClr>
                </a:solidFill>
              </a:rPr>
              <a:t>/LEODPEN/</a:t>
            </a:r>
            <a:r>
              <a:rPr lang="en" altLang="zh-CN" sz="1600" dirty="0" err="1">
                <a:solidFill>
                  <a:schemeClr val="tx1">
                    <a:lumMod val="75000"/>
                  </a:schemeClr>
                </a:solidFill>
              </a:rPr>
              <a:t>Meethere_Doc</a:t>
            </a:r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Calibri" panose="020F0502020204030204" charset="0"/>
              <a:ea typeface="Adobe 黑体 Std R" pitchFamily="34" charset="-122"/>
              <a:cs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5"/>
    </mc:Choice>
    <mc:Fallback xmlns="">
      <p:transition spd="slow" advTm="135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37"/>
          <p:cNvGrpSpPr/>
          <p:nvPr/>
        </p:nvGrpSpPr>
        <p:grpSpPr>
          <a:xfrm>
            <a:off x="291811" y="219851"/>
            <a:ext cx="817485" cy="847757"/>
            <a:chOff x="4812704" y="1362746"/>
            <a:chExt cx="1286056" cy="1333680"/>
          </a:xfrm>
        </p:grpSpPr>
        <p:sp>
          <p:nvSpPr>
            <p:cNvPr id="14" name="Teardrop 31"/>
            <p:cNvSpPr/>
            <p:nvPr/>
          </p:nvSpPr>
          <p:spPr>
            <a:xfrm>
              <a:off x="4812704" y="1410371"/>
              <a:ext cx="1286056" cy="1286055"/>
            </a:xfrm>
            <a:prstGeom prst="teardrop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15" name="Teardrop 7"/>
            <p:cNvSpPr/>
            <p:nvPr/>
          </p:nvSpPr>
          <p:spPr>
            <a:xfrm>
              <a:off x="4812704" y="1362746"/>
              <a:ext cx="1286056" cy="1286055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Rectangle 17"/>
          <p:cNvSpPr/>
          <p:nvPr/>
        </p:nvSpPr>
        <p:spPr>
          <a:xfrm>
            <a:off x="1340505" y="505594"/>
            <a:ext cx="4517262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2000" b="1" dirty="0">
                <a:solidFill>
                  <a:schemeClr val="accent3"/>
                </a:solidFill>
                <a:latin typeface="Adobe 黑体 Std R" pitchFamily="34" charset="-122"/>
                <a:ea typeface="Adobe 黑体 Std R" pitchFamily="34" charset="-122"/>
              </a:rPr>
              <a:t>需求与设计：用例图</a:t>
            </a:r>
            <a:r>
              <a:rPr lang="zh-CN" altLang="en-US" sz="2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Adobe 黑体 Std R" pitchFamily="34" charset="-122"/>
                <a:ea typeface="Adobe 黑体 Std R" pitchFamily="34" charset="-122"/>
              </a:rPr>
              <a:t>分类、搜索与推荐</a:t>
            </a:r>
          </a:p>
        </p:txBody>
      </p:sp>
      <p:pic>
        <p:nvPicPr>
          <p:cNvPr id="9" name="Picture 2" descr="C:\Users\Lenovo\Desktop\问卷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3859"/>
            <a:ext cx="552623" cy="67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575DFC1-0677-424A-A6ED-0E357D0A24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621762"/>
            <a:ext cx="7063104" cy="452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7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8"/>
    </mc:Choice>
    <mc:Fallback xmlns="">
      <p:transition spd="slow" advTm="4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37"/>
          <p:cNvGrpSpPr/>
          <p:nvPr/>
        </p:nvGrpSpPr>
        <p:grpSpPr>
          <a:xfrm>
            <a:off x="291811" y="219851"/>
            <a:ext cx="817485" cy="847757"/>
            <a:chOff x="4812704" y="1362746"/>
            <a:chExt cx="1286056" cy="1333680"/>
          </a:xfrm>
        </p:grpSpPr>
        <p:sp>
          <p:nvSpPr>
            <p:cNvPr id="14" name="Teardrop 31"/>
            <p:cNvSpPr/>
            <p:nvPr/>
          </p:nvSpPr>
          <p:spPr>
            <a:xfrm>
              <a:off x="4812704" y="1410371"/>
              <a:ext cx="1286056" cy="1286055"/>
            </a:xfrm>
            <a:prstGeom prst="teardrop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15" name="Teardrop 7"/>
            <p:cNvSpPr/>
            <p:nvPr/>
          </p:nvSpPr>
          <p:spPr>
            <a:xfrm>
              <a:off x="4812704" y="1362746"/>
              <a:ext cx="1286056" cy="1286055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Rectangle 17"/>
          <p:cNvSpPr/>
          <p:nvPr/>
        </p:nvSpPr>
        <p:spPr>
          <a:xfrm>
            <a:off x="1340505" y="505594"/>
            <a:ext cx="436016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2000" b="1" dirty="0">
                <a:solidFill>
                  <a:schemeClr val="accent3"/>
                </a:solidFill>
                <a:latin typeface="Adobe 黑体 Std R" pitchFamily="34" charset="-122"/>
                <a:ea typeface="Adobe 黑体 Std R" pitchFamily="34" charset="-122"/>
              </a:rPr>
              <a:t>需求与设计：数据库</a:t>
            </a:r>
            <a:r>
              <a:rPr lang="zh-CN" altLang="en-US" sz="2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Adobe 黑体 Std R" pitchFamily="34" charset="-122"/>
                <a:ea typeface="Adobe 黑体 Std R" pitchFamily="34" charset="-122"/>
              </a:rPr>
              <a:t>分类、搜索与推荐</a:t>
            </a:r>
          </a:p>
        </p:txBody>
      </p:sp>
      <p:pic>
        <p:nvPicPr>
          <p:cNvPr id="9" name="Picture 2" descr="C:\Users\Lenovo\Desktop\问卷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3859"/>
            <a:ext cx="552623" cy="67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67" y="2283718"/>
            <a:ext cx="4127500" cy="13716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15166F0-D96A-014C-842D-BC68C949B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120" y="1493354"/>
            <a:ext cx="2952328" cy="29523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8"/>
    </mc:Choice>
    <mc:Fallback xmlns="">
      <p:transition spd="slow" advTm="4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37"/>
          <p:cNvGrpSpPr/>
          <p:nvPr/>
        </p:nvGrpSpPr>
        <p:grpSpPr>
          <a:xfrm>
            <a:off x="291811" y="219851"/>
            <a:ext cx="817485" cy="847757"/>
            <a:chOff x="4812704" y="1362746"/>
            <a:chExt cx="1286056" cy="1333680"/>
          </a:xfrm>
        </p:grpSpPr>
        <p:sp>
          <p:nvSpPr>
            <p:cNvPr id="14" name="Teardrop 31"/>
            <p:cNvSpPr/>
            <p:nvPr/>
          </p:nvSpPr>
          <p:spPr>
            <a:xfrm>
              <a:off x="4812704" y="1410371"/>
              <a:ext cx="1286056" cy="1286055"/>
            </a:xfrm>
            <a:prstGeom prst="teardrop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15" name="Teardrop 7"/>
            <p:cNvSpPr/>
            <p:nvPr/>
          </p:nvSpPr>
          <p:spPr>
            <a:xfrm>
              <a:off x="4812704" y="1362746"/>
              <a:ext cx="1286056" cy="1286055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Rectangle 17"/>
          <p:cNvSpPr/>
          <p:nvPr/>
        </p:nvSpPr>
        <p:spPr>
          <a:xfrm>
            <a:off x="1340505" y="505594"/>
            <a:ext cx="461664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2000" b="1" dirty="0">
                <a:solidFill>
                  <a:schemeClr val="accent3"/>
                </a:solidFill>
                <a:latin typeface="Adobe 黑体 Std R" pitchFamily="34" charset="-122"/>
                <a:ea typeface="Adobe 黑体 Std R" pitchFamily="34" charset="-122"/>
              </a:rPr>
              <a:t>需求与设计：数据库表</a:t>
            </a:r>
            <a:r>
              <a:rPr lang="zh-CN" altLang="en-US" sz="2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Adobe 黑体 Std R" pitchFamily="34" charset="-122"/>
                <a:ea typeface="Adobe 黑体 Std R" pitchFamily="34" charset="-122"/>
              </a:rPr>
              <a:t>分类、搜索与推荐</a:t>
            </a:r>
          </a:p>
        </p:txBody>
      </p:sp>
      <p:pic>
        <p:nvPicPr>
          <p:cNvPr id="9" name="Picture 2" descr="C:\Users\Lenovo\Desktop\问卷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3859"/>
            <a:ext cx="552623" cy="67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08355BC-60B0-F946-9680-4F6BFD448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833577"/>
            <a:ext cx="4608512" cy="354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4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8"/>
    </mc:Choice>
    <mc:Fallback xmlns="">
      <p:transition spd="slow" advTm="4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37"/>
          <p:cNvGrpSpPr/>
          <p:nvPr/>
        </p:nvGrpSpPr>
        <p:grpSpPr>
          <a:xfrm>
            <a:off x="291811" y="219851"/>
            <a:ext cx="817485" cy="847757"/>
            <a:chOff x="4812704" y="1362746"/>
            <a:chExt cx="1286056" cy="1333680"/>
          </a:xfrm>
        </p:grpSpPr>
        <p:sp>
          <p:nvSpPr>
            <p:cNvPr id="14" name="Teardrop 31"/>
            <p:cNvSpPr/>
            <p:nvPr/>
          </p:nvSpPr>
          <p:spPr>
            <a:xfrm>
              <a:off x="4812704" y="1410371"/>
              <a:ext cx="1286056" cy="1286055"/>
            </a:xfrm>
            <a:prstGeom prst="teardrop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15" name="Teardrop 7"/>
            <p:cNvSpPr/>
            <p:nvPr/>
          </p:nvSpPr>
          <p:spPr>
            <a:xfrm>
              <a:off x="4812704" y="1362746"/>
              <a:ext cx="1286056" cy="1286055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Rectangle 17"/>
          <p:cNvSpPr/>
          <p:nvPr/>
        </p:nvSpPr>
        <p:spPr>
          <a:xfrm>
            <a:off x="1340505" y="505594"/>
            <a:ext cx="4873129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2000" b="1" dirty="0">
                <a:solidFill>
                  <a:schemeClr val="accent3"/>
                </a:solidFill>
                <a:latin typeface="Adobe 黑体 Std R" pitchFamily="34" charset="-122"/>
                <a:ea typeface="Adobe 黑体 Std R" pitchFamily="34" charset="-122"/>
              </a:rPr>
              <a:t>需求与设计：前端技术栈</a:t>
            </a:r>
            <a:r>
              <a:rPr lang="zh-CN" altLang="en-US" sz="2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Adobe 黑体 Std R" pitchFamily="34" charset="-122"/>
                <a:ea typeface="Adobe 黑体 Std R" pitchFamily="34" charset="-122"/>
              </a:rPr>
              <a:t>分类、搜索与推荐</a:t>
            </a:r>
          </a:p>
        </p:txBody>
      </p:sp>
      <p:pic>
        <p:nvPicPr>
          <p:cNvPr id="9" name="Picture 2" descr="C:\Users\Lenovo\Desktop\问卷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3859"/>
            <a:ext cx="552623" cy="67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07504" y="1233944"/>
            <a:ext cx="4572000" cy="46487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Calibri" panose="020F0502020204030204" charset="0"/>
                <a:ea typeface="Adobe 黑体 Std R" pitchFamily="34" charset="-122"/>
                <a:cs typeface="Calibri" panose="020F0502020204030204" charset="0"/>
                <a:sym typeface="+mn-ea"/>
              </a:rPr>
              <a:t>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D781C6C-026C-4F47-87C2-782110897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029" y="813371"/>
            <a:ext cx="5329946" cy="41365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75"/>
    </mc:Choice>
    <mc:Fallback xmlns="">
      <p:transition spd="slow" advTm="268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37"/>
          <p:cNvGrpSpPr/>
          <p:nvPr/>
        </p:nvGrpSpPr>
        <p:grpSpPr>
          <a:xfrm>
            <a:off x="291811" y="219851"/>
            <a:ext cx="817485" cy="847757"/>
            <a:chOff x="4812704" y="1362746"/>
            <a:chExt cx="1286056" cy="1333680"/>
          </a:xfrm>
        </p:grpSpPr>
        <p:sp>
          <p:nvSpPr>
            <p:cNvPr id="14" name="Teardrop 31"/>
            <p:cNvSpPr/>
            <p:nvPr/>
          </p:nvSpPr>
          <p:spPr>
            <a:xfrm>
              <a:off x="4812704" y="1410371"/>
              <a:ext cx="1286056" cy="1286055"/>
            </a:xfrm>
            <a:prstGeom prst="teardrop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15" name="Teardrop 7"/>
            <p:cNvSpPr/>
            <p:nvPr/>
          </p:nvSpPr>
          <p:spPr>
            <a:xfrm>
              <a:off x="4812704" y="1362746"/>
              <a:ext cx="1286056" cy="1286055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Rectangle 17"/>
          <p:cNvSpPr/>
          <p:nvPr/>
        </p:nvSpPr>
        <p:spPr>
          <a:xfrm>
            <a:off x="1340505" y="505594"/>
            <a:ext cx="4873129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2000" b="1" dirty="0">
                <a:solidFill>
                  <a:schemeClr val="accent3"/>
                </a:solidFill>
                <a:latin typeface="Adobe 黑体 Std R" pitchFamily="34" charset="-122"/>
                <a:ea typeface="Adobe 黑体 Std R" pitchFamily="34" charset="-122"/>
              </a:rPr>
              <a:t>需求与设计：后端技术栈</a:t>
            </a:r>
            <a:r>
              <a:rPr lang="zh-CN" altLang="en-US" sz="2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Adobe 黑体 Std R" pitchFamily="34" charset="-122"/>
                <a:ea typeface="Adobe 黑体 Std R" pitchFamily="34" charset="-122"/>
              </a:rPr>
              <a:t>分类、搜索与推荐</a:t>
            </a:r>
          </a:p>
        </p:txBody>
      </p:sp>
      <p:pic>
        <p:nvPicPr>
          <p:cNvPr id="9" name="Picture 2" descr="C:\Users\Lenovo\Desktop\问卷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3859"/>
            <a:ext cx="552623" cy="67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07504" y="1233944"/>
            <a:ext cx="4572000" cy="46487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Calibri" panose="020F0502020204030204" charset="0"/>
                <a:ea typeface="Adobe 黑体 Std R" pitchFamily="34" charset="-122"/>
                <a:cs typeface="Calibri" panose="020F0502020204030204" charset="0"/>
                <a:sym typeface="+mn-ea"/>
              </a:rPr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41FF0C-A81E-494E-9660-CC5705E08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989024"/>
            <a:ext cx="49530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2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75"/>
    </mc:Choice>
    <mc:Fallback xmlns="">
      <p:transition spd="slow" advTm="268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276944388"/>
  <p:tag name="KSO_WM_UNIT_PLACING_PICTURE_USER_VIEWPORT" val="{&quot;height&quot;:5712,&quot;width&quot;:10818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397670164"/>
  <p:tag name="KSO_WM_UNIT_PLACING_PICTURE_USER_VIEWPORT" val="{&quot;height&quot;:4744,&quot;width&quot;:7841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1517</Words>
  <Application>Microsoft Macintosh PowerPoint</Application>
  <PresentationFormat>全屏显示(16:9)</PresentationFormat>
  <Paragraphs>292</Paragraphs>
  <Slides>45</Slides>
  <Notes>44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4" baseType="lpstr">
      <vt:lpstr>等线</vt:lpstr>
      <vt:lpstr>Microsoft YaHei</vt:lpstr>
      <vt:lpstr>Microsoft YaHei</vt:lpstr>
      <vt:lpstr>Adobe 黑体 Std R</vt:lpstr>
      <vt:lpstr>Microsoft YaHei UI</vt:lpstr>
      <vt:lpstr>Arial</vt:lpstr>
      <vt:lpstr>Calibri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Microsoft Office User</cp:lastModifiedBy>
  <cp:revision>938</cp:revision>
  <dcterms:created xsi:type="dcterms:W3CDTF">2019-12-15T14:58:00Z</dcterms:created>
  <dcterms:modified xsi:type="dcterms:W3CDTF">2020-01-04T06:42:57Z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2052-11.1.0.9305</vt:lpwstr>
  </property>
</Properties>
</file>